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5" r:id="rId4"/>
    <p:sldId id="271" r:id="rId5"/>
    <p:sldId id="272" r:id="rId6"/>
    <p:sldId id="273" r:id="rId7"/>
    <p:sldId id="274" r:id="rId8"/>
    <p:sldId id="275" r:id="rId9"/>
    <p:sldId id="27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D2DDA-69D8-473F-A583-B6774B31A77B}" type="datetimeFigureOut">
              <a:rPr lang="en-US"/>
              <a:t>6/3/2022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92CCB-FF08-4D29-8DA3-E1FD8604480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62153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F6DFB-6833-46E4-B515-70E0D9178056}" type="datetimeFigureOut">
              <a:rPr lang="en-US"/>
              <a:t>6/3/2022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706C7-F2C3-48B6-8A22-C484D800B5D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99506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" y="1905000"/>
            <a:ext cx="12188826" cy="3200400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50000"/>
                </a:schemeClr>
              </a:gs>
              <a:gs pos="0">
                <a:schemeClr val="accent1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-2" y="1795132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-2" y="5142116"/>
            <a:ext cx="12188826" cy="73152"/>
          </a:xfrm>
          <a:prstGeom prst="rect">
            <a:avLst/>
          </a:prstGeom>
          <a:gradFill flip="none" rotWithShape="1">
            <a:gsLst>
              <a:gs pos="100000">
                <a:schemeClr val="accent1">
                  <a:alpha val="80000"/>
                </a:schemeClr>
              </a:gs>
              <a:gs pos="0">
                <a:schemeClr val="accent1">
                  <a:lumMod val="60000"/>
                  <a:lumOff val="40000"/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2079812"/>
            <a:ext cx="9601200" cy="1724092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959352"/>
            <a:ext cx="96012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 smtClean="0"/>
              <a:t>Spustelėkite norėdami redaguoti šablono paantraštės stilių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85752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5931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3050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731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Pr>
        <a:gradFill rotWithShape="1">
          <a:gsLst>
            <a:gs pos="100000">
              <a:schemeClr val="accent1">
                <a:alpha val="80000"/>
              </a:schemeClr>
            </a:gs>
            <a:gs pos="0">
              <a:schemeClr val="accent1">
                <a:lumMod val="40000"/>
                <a:lumOff val="60000"/>
                <a:alpha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130552"/>
            <a:ext cx="9601200" cy="2359152"/>
          </a:xfrm>
        </p:spPr>
        <p:txBody>
          <a:bodyPr anchor="b">
            <a:normAutofit/>
          </a:bodyPr>
          <a:lstStyle>
            <a:lvl1pPr algn="ctr">
              <a:defRPr sz="5400" b="1"/>
            </a:lvl1pPr>
          </a:lstStyle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572000"/>
            <a:ext cx="96012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62033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357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54392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2916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6" name="Rectangle 5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5436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8952"/>
            <a:ext cx="662940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937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 flipV="1">
            <a:off x="1585" y="0"/>
            <a:ext cx="12188827" cy="377952"/>
            <a:chOff x="-1" y="6480048"/>
            <a:chExt cx="12188827" cy="377952"/>
          </a:xfrm>
        </p:grpSpPr>
        <p:sp>
          <p:nvSpPr>
            <p:cNvPr id="9" name="Rectangle 8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0648" y="2350008"/>
            <a:ext cx="4206240" cy="1993392"/>
          </a:xfrm>
        </p:spPr>
        <p:txBody>
          <a:bodyPr anchor="b">
            <a:normAutofit/>
          </a:bodyPr>
          <a:lstStyle>
            <a:lvl1pPr>
              <a:defRPr sz="3400" b="1"/>
            </a:lvl1pPr>
          </a:lstStyle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1" y="506104"/>
            <a:ext cx="6858002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smtClean="0"/>
              <a:t>Spustelėkite piktogr. norėdami įtraukti pav.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70648" y="4361688"/>
            <a:ext cx="420624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77187-C200-495F-A386-621319EADA8F}" type="datetimeFigureOut">
              <a:rPr lang="en-US"/>
              <a:t>6/3/2022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749032-2A07-4AE8-BA90-74324CAE0C87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019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20000"/>
                <a:lumOff val="80000"/>
                <a:alpha val="59000"/>
              </a:schemeClr>
            </a:gs>
            <a:gs pos="40000">
              <a:schemeClr val="accent1">
                <a:lumMod val="20000"/>
                <a:lumOff val="80000"/>
                <a:alpha val="66000"/>
              </a:schemeClr>
            </a:gs>
            <a:gs pos="100000">
              <a:schemeClr val="accent1">
                <a:lumMod val="40000"/>
                <a:lumOff val="6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1" y="6480048"/>
            <a:ext cx="12188827" cy="377952"/>
            <a:chOff x="-1" y="6480048"/>
            <a:chExt cx="12188827" cy="377952"/>
          </a:xfrm>
        </p:grpSpPr>
        <p:sp>
          <p:nvSpPr>
            <p:cNvPr id="7" name="Rectangle 6"/>
            <p:cNvSpPr/>
            <p:nvPr/>
          </p:nvSpPr>
          <p:spPr>
            <a:xfrm>
              <a:off x="0" y="6583680"/>
              <a:ext cx="12188826" cy="274320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50000"/>
                  </a:schemeClr>
                </a:gs>
                <a:gs pos="0">
                  <a:schemeClr val="accent1">
                    <a:lumMod val="60000"/>
                    <a:lumOff val="40000"/>
                    <a:alpha val="5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-1" y="6480048"/>
              <a:ext cx="12188826" cy="73152"/>
            </a:xfrm>
            <a:prstGeom prst="rect">
              <a:avLst/>
            </a:prstGeom>
            <a:gradFill flip="none" rotWithShape="1">
              <a:gsLst>
                <a:gs pos="100000">
                  <a:schemeClr val="accent1">
                    <a:alpha val="80000"/>
                  </a:schemeClr>
                </a:gs>
                <a:gs pos="0">
                  <a:schemeClr val="accent1">
                    <a:lumMod val="60000"/>
                    <a:lumOff val="40000"/>
                    <a:alpha val="8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 smtClean="0"/>
              <a:t>Spustelėję redag. ruoš. pavad. stilių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Redaguoti šablono teksto stilius</a:t>
            </a:r>
          </a:p>
          <a:p>
            <a:pPr lvl="1"/>
            <a:r>
              <a:rPr lang="lt-LT" smtClean="0"/>
              <a:t>Antras lygis</a:t>
            </a:r>
          </a:p>
          <a:p>
            <a:pPr lvl="2"/>
            <a:r>
              <a:rPr lang="lt-LT" smtClean="0"/>
              <a:t>Trečias lygis</a:t>
            </a:r>
          </a:p>
          <a:p>
            <a:pPr lvl="3"/>
            <a:r>
              <a:rPr lang="lt-LT" smtClean="0"/>
              <a:t>Ketvirtas lygis</a:t>
            </a:r>
          </a:p>
          <a:p>
            <a:pPr lvl="4"/>
            <a:r>
              <a:rPr lang="lt-LT" smtClean="0"/>
              <a:t>Penktas lygis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B277187-C200-495F-A386-621319EADA8F}" type="datetimeFigureOut">
              <a:rPr lang="en-US"/>
              <a:pPr/>
              <a:t>6/3/2022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FC749032-2A07-4AE8-BA90-74324CAE0C87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002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▪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6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YhXj-Sk0qF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pavadinimas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8000" noProof="1" smtClean="0">
                <a:solidFill>
                  <a:srgbClr val="92D050"/>
                </a:solidFill>
                <a:latin typeface="Arial Rounded MT Bold" panose="020F0704030504030204" pitchFamily="34" charset="0"/>
              </a:rPr>
              <a:t>Spalvos </a:t>
            </a:r>
            <a:endParaRPr lang="lt-LT" sz="8000" noProof="1">
              <a:solidFill>
                <a:srgbClr val="92D050"/>
              </a:solidFill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018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pavadinimas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7200" dirty="0" err="1" smtClean="0"/>
              <a:t>Pamokos</a:t>
            </a:r>
            <a:r>
              <a:rPr lang="en-US" sz="7200" dirty="0" smtClean="0"/>
              <a:t> u</a:t>
            </a:r>
            <a:r>
              <a:rPr lang="lt-LT" sz="7200" dirty="0" smtClean="0"/>
              <a:t>ž</a:t>
            </a:r>
            <a:r>
              <a:rPr lang="en-US" sz="7200" dirty="0" err="1" smtClean="0"/>
              <a:t>davinys</a:t>
            </a:r>
            <a:endParaRPr lang="lt-LT" sz="7200" dirty="0"/>
          </a:p>
        </p:txBody>
      </p:sp>
      <p:sp>
        <p:nvSpPr>
          <p:cNvPr id="14" name="13 turinio vietos rezervavimo ženklas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endParaRPr lang="lt-LT" sz="4800" noProof="1" smtClean="0"/>
          </a:p>
          <a:p>
            <a:pPr marL="45720" indent="0" algn="ctr" defTabSz="914400">
              <a:lnSpc>
                <a:spcPct val="90000"/>
              </a:lnSpc>
              <a:spcBef>
                <a:spcPts val="1800"/>
              </a:spcBef>
              <a:buClr>
                <a:srgbClr val="323232">
                  <a:lumMod val="90000"/>
                </a:srgbClr>
              </a:buClr>
              <a:buSzPct val="100000"/>
              <a:buNone/>
            </a:pPr>
            <a:r>
              <a:rPr lang="lt-LT" sz="4400" noProof="1" smtClean="0"/>
              <a:t>Susipažinę su temos žodžiais, gebės įvardinti 8 spalvas.</a:t>
            </a:r>
            <a:endParaRPr lang="lt-LT" sz="4400" noProof="1"/>
          </a:p>
        </p:txBody>
      </p:sp>
    </p:spTree>
    <p:extLst>
      <p:ext uri="{BB962C8B-B14F-4D97-AF65-F5344CB8AC3E}">
        <p14:creationId xmlns:p14="http://schemas.microsoft.com/office/powerpoint/2010/main" val="3030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4800" dirty="0" smtClean="0"/>
              <a:t>Pamokos eiga:</a:t>
            </a:r>
            <a:endParaRPr lang="en-US" sz="4800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1 užduotis </a:t>
            </a:r>
          </a:p>
          <a:p>
            <a:pPr marL="45720" indent="0">
              <a:buNone/>
            </a:pPr>
            <a:r>
              <a:rPr lang="lt-LT" sz="2800" dirty="0" smtClean="0"/>
              <a:t>Žiūrėdami į spalvas bandysime išmokti spalvų pavadinimus</a:t>
            </a:r>
            <a:r>
              <a:rPr lang="lt-LT" dirty="0" smtClean="0"/>
              <a:t>: </a:t>
            </a:r>
            <a:r>
              <a:rPr lang="lt-LT" sz="2800" i="1" dirty="0" smtClean="0">
                <a:solidFill>
                  <a:srgbClr val="92D050"/>
                </a:solidFill>
              </a:rPr>
              <a:t>juoda, balta, raudona, geltona, žalia, ruda, mėlyna, pilka.</a:t>
            </a:r>
            <a:endParaRPr lang="en-US" sz="2800" i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857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2 užduotis </a:t>
            </a:r>
          </a:p>
          <a:p>
            <a:r>
              <a:rPr lang="lt-LT" sz="2800" dirty="0">
                <a:solidFill>
                  <a:schemeClr val="tx2"/>
                </a:solidFill>
              </a:rPr>
              <a:t>k</a:t>
            </a:r>
            <a:r>
              <a:rPr lang="lt-LT" sz="2800" dirty="0" smtClean="0">
                <a:solidFill>
                  <a:schemeClr val="tx2"/>
                </a:solidFill>
              </a:rPr>
              <a:t>iekvienam mokiniui išdalinama po 7 spalvotas korteles</a:t>
            </a:r>
            <a:endParaRPr lang="lt-LT" sz="2800" dirty="0">
              <a:solidFill>
                <a:schemeClr val="tx2"/>
              </a:solidFill>
            </a:endParaRPr>
          </a:p>
          <a:p>
            <a:r>
              <a:rPr lang="lt-LT" sz="2800" dirty="0">
                <a:solidFill>
                  <a:schemeClr val="tx2"/>
                </a:solidFill>
              </a:rPr>
              <a:t>m</a:t>
            </a:r>
            <a:r>
              <a:rPr lang="lt-LT" sz="2800" dirty="0" smtClean="0">
                <a:solidFill>
                  <a:schemeClr val="tx2"/>
                </a:solidFill>
              </a:rPr>
              <a:t>okytojas sako spalvą, mokiniai pakelia tokios spalvos kortelę</a:t>
            </a:r>
            <a:endParaRPr lang="en-US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59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lt-LT" sz="3600" dirty="0" smtClean="0">
                <a:solidFill>
                  <a:srgbClr val="FF0000"/>
                </a:solidFill>
              </a:rPr>
              <a:t>3 užduotis</a:t>
            </a:r>
          </a:p>
          <a:p>
            <a:pPr marL="45720" indent="0">
              <a:buNone/>
            </a:pPr>
            <a:r>
              <a:rPr lang="lt-LT" sz="2800" dirty="0" smtClean="0"/>
              <a:t>Žaidimas </a:t>
            </a:r>
            <a:r>
              <a:rPr lang="lt-LT" sz="2800" dirty="0" smtClean="0">
                <a:solidFill>
                  <a:srgbClr val="92D050"/>
                </a:solidFill>
              </a:rPr>
              <a:t>„Atspėk spalvą!“</a:t>
            </a:r>
            <a:r>
              <a:rPr lang="lt-LT" sz="2800" dirty="0" smtClean="0"/>
              <a:t>. Mokytojas sako daikto pavadinimą, mokinys atsako, kokios spalvos tas daiktas yra.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6066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lt-LT" sz="3200" dirty="0" smtClean="0">
                <a:solidFill>
                  <a:srgbClr val="FF0000"/>
                </a:solidFill>
              </a:rPr>
              <a:t>4 užduotis</a:t>
            </a:r>
          </a:p>
          <a:p>
            <a:pPr marL="45720" indent="0">
              <a:buNone/>
            </a:pPr>
            <a:r>
              <a:rPr lang="lt-LT" dirty="0"/>
              <a:t>Paklausyti </a:t>
            </a:r>
            <a:r>
              <a:rPr lang="lt-LT" dirty="0" smtClean="0"/>
              <a:t>dainelę </a:t>
            </a:r>
            <a:r>
              <a:rPr lang="lt-LT" dirty="0">
                <a:hlinkClick r:id="rId2"/>
              </a:rPr>
              <a:t>https://</a:t>
            </a:r>
            <a:r>
              <a:rPr lang="lt-LT" dirty="0" smtClean="0">
                <a:hlinkClick r:id="rId2"/>
              </a:rPr>
              <a:t>www.youtube.com/watch?v=YhXj-Sk0qFs</a:t>
            </a:r>
            <a:r>
              <a:rPr lang="lt-LT" dirty="0"/>
              <a:t> </a:t>
            </a:r>
            <a:r>
              <a:rPr lang="lt-LT" dirty="0" smtClean="0"/>
              <a:t>, suskaičiuoti ir pasakyti kokios spalvos buvo paminėtos dainoje.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237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lt-LT" sz="2800" dirty="0" smtClean="0">
                <a:solidFill>
                  <a:srgbClr val="FF0000"/>
                </a:solidFill>
              </a:rPr>
              <a:t>5 užduotis </a:t>
            </a:r>
          </a:p>
          <a:p>
            <a:pPr marL="45720" indent="0">
              <a:buNone/>
            </a:pPr>
            <a:r>
              <a:rPr lang="lt-LT" dirty="0" smtClean="0">
                <a:solidFill>
                  <a:schemeClr val="tx1"/>
                </a:solidFill>
              </a:rPr>
              <a:t>Įrašyti praleistas raides ir atspėti spalvą.</a:t>
            </a:r>
          </a:p>
          <a:p>
            <a:pPr marL="502920" indent="-457200">
              <a:buFont typeface="+mj-lt"/>
              <a:buAutoNum type="arabicPeriod"/>
            </a:pPr>
            <a:r>
              <a:rPr lang="lt-LT" dirty="0" smtClean="0">
                <a:solidFill>
                  <a:schemeClr val="tx1"/>
                </a:solidFill>
              </a:rPr>
              <a:t>_ _</a:t>
            </a:r>
            <a:r>
              <a:rPr lang="lt-LT" dirty="0" err="1" smtClean="0">
                <a:solidFill>
                  <a:schemeClr val="tx1"/>
                </a:solidFill>
              </a:rPr>
              <a:t>lka</a:t>
            </a:r>
            <a:endParaRPr lang="lt-LT" dirty="0" smtClean="0">
              <a:solidFill>
                <a:schemeClr val="tx1"/>
              </a:solidFill>
            </a:endParaRPr>
          </a:p>
          <a:p>
            <a:pPr marL="502920" indent="-457200">
              <a:buFont typeface="+mj-lt"/>
              <a:buAutoNum type="arabicPeriod"/>
            </a:pPr>
            <a:r>
              <a:rPr lang="lt-LT" dirty="0" smtClean="0">
                <a:solidFill>
                  <a:schemeClr val="tx1"/>
                </a:solidFill>
              </a:rPr>
              <a:t>_</a:t>
            </a:r>
            <a:r>
              <a:rPr lang="lt-LT" dirty="0" err="1" smtClean="0">
                <a:solidFill>
                  <a:schemeClr val="tx1"/>
                </a:solidFill>
              </a:rPr>
              <a:t>u_a</a:t>
            </a:r>
            <a:endParaRPr lang="lt-LT" dirty="0" smtClean="0">
              <a:solidFill>
                <a:schemeClr val="tx1"/>
              </a:solidFill>
            </a:endParaRPr>
          </a:p>
          <a:p>
            <a:pPr marL="502920" indent="-457200">
              <a:buFont typeface="+mj-lt"/>
              <a:buAutoNum type="arabicPeriod"/>
            </a:pPr>
            <a:r>
              <a:rPr lang="lt-LT" dirty="0">
                <a:solidFill>
                  <a:schemeClr val="tx1"/>
                </a:solidFill>
              </a:rPr>
              <a:t>r</a:t>
            </a:r>
            <a:r>
              <a:rPr lang="lt-LT" dirty="0" smtClean="0">
                <a:solidFill>
                  <a:schemeClr val="tx1"/>
                </a:solidFill>
              </a:rPr>
              <a:t>_ _ _</a:t>
            </a:r>
            <a:r>
              <a:rPr lang="lt-LT" dirty="0" err="1" smtClean="0">
                <a:solidFill>
                  <a:schemeClr val="tx1"/>
                </a:solidFill>
              </a:rPr>
              <a:t>on</a:t>
            </a:r>
            <a:r>
              <a:rPr lang="lt-LT" dirty="0" smtClean="0">
                <a:solidFill>
                  <a:schemeClr val="tx1"/>
                </a:solidFill>
              </a:rPr>
              <a:t>_</a:t>
            </a:r>
          </a:p>
          <a:p>
            <a:pPr marL="502920" indent="-457200">
              <a:buFont typeface="+mj-lt"/>
              <a:buAutoNum type="arabicPeriod"/>
            </a:pPr>
            <a:r>
              <a:rPr lang="lt-LT" dirty="0" smtClean="0">
                <a:solidFill>
                  <a:schemeClr val="tx1"/>
                </a:solidFill>
              </a:rPr>
              <a:t>_ _</a:t>
            </a:r>
            <a:r>
              <a:rPr lang="lt-LT" dirty="0" err="1" smtClean="0">
                <a:solidFill>
                  <a:schemeClr val="tx1"/>
                </a:solidFill>
              </a:rPr>
              <a:t>l_o_a</a:t>
            </a:r>
            <a:endParaRPr lang="lt-LT" dirty="0" smtClean="0">
              <a:solidFill>
                <a:schemeClr val="tx1"/>
              </a:solidFill>
            </a:endParaRPr>
          </a:p>
          <a:p>
            <a:pPr marL="502920" indent="-457200">
              <a:buFont typeface="+mj-lt"/>
              <a:buAutoNum type="arabicPeriod"/>
            </a:pPr>
            <a:r>
              <a:rPr lang="lt-LT" dirty="0" smtClean="0">
                <a:solidFill>
                  <a:schemeClr val="tx1"/>
                </a:solidFill>
              </a:rPr>
              <a:t>_a_ _a</a:t>
            </a:r>
          </a:p>
          <a:p>
            <a:pPr marL="502920" indent="-457200">
              <a:buFont typeface="+mj-lt"/>
              <a:buAutoNum type="arabicPeriod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524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013799"/>
          </a:xfrm>
        </p:spPr>
        <p:txBody>
          <a:bodyPr/>
          <a:lstStyle/>
          <a:p>
            <a:r>
              <a:rPr lang="lt-LT" dirty="0" smtClean="0"/>
              <a:t>Įsivertiname</a:t>
            </a:r>
            <a:endParaRPr lang="en-US" dirty="0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lang="lt-LT" dirty="0" smtClean="0"/>
              <a:t>            Viską supratau ir išmokau 7- 8 spalvas</a:t>
            </a:r>
          </a:p>
          <a:p>
            <a:pPr marL="45720" indent="0">
              <a:buNone/>
            </a:pPr>
            <a:endParaRPr lang="lt-LT" dirty="0" smtClean="0"/>
          </a:p>
          <a:p>
            <a:pPr marL="45720" indent="0">
              <a:buNone/>
            </a:pPr>
            <a:r>
              <a:rPr lang="lt-LT" dirty="0"/>
              <a:t> </a:t>
            </a:r>
            <a:r>
              <a:rPr lang="lt-LT" dirty="0" smtClean="0"/>
              <a:t>             Ne viską supratau ir išmokau 4 - 6 spalvas</a:t>
            </a:r>
          </a:p>
          <a:p>
            <a:pPr marL="45720" indent="0">
              <a:buNone/>
            </a:pPr>
            <a:endParaRPr lang="lt-LT" dirty="0" smtClean="0"/>
          </a:p>
          <a:p>
            <a:pPr marL="45720" indent="0">
              <a:buNone/>
            </a:pPr>
            <a:r>
              <a:rPr lang="lt-LT" dirty="0"/>
              <a:t> </a:t>
            </a:r>
            <a:r>
              <a:rPr lang="lt-LT" dirty="0" smtClean="0"/>
              <a:t>              Nieko neišmokau</a:t>
            </a:r>
            <a:endParaRPr lang="en-US" dirty="0"/>
          </a:p>
        </p:txBody>
      </p:sp>
      <p:pic>
        <p:nvPicPr>
          <p:cNvPr id="5" name="Paveikslėlis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8608" y="1967518"/>
            <a:ext cx="599046" cy="506885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608" y="2826327"/>
            <a:ext cx="639480" cy="512917"/>
          </a:xfrm>
          <a:prstGeom prst="rect">
            <a:avLst/>
          </a:prstGeom>
        </p:spPr>
      </p:pic>
      <p:pic>
        <p:nvPicPr>
          <p:cNvPr id="7" name="Paveikslėlis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18607" y="4056611"/>
            <a:ext cx="639481" cy="62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909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Yellow 16x9">
  <a:themeElements>
    <a:clrScheme name="Banded_Design_Yellow">
      <a:dk1>
        <a:srgbClr val="323232"/>
      </a:dk1>
      <a:lt1>
        <a:sysClr val="window" lastClr="FFFFFF"/>
      </a:lt1>
      <a:dk2>
        <a:srgbClr val="000000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Yellow_TP102900996" id="{047D4511-B2E4-4A4E-ADF6-40B601A3A6B7}" vid="{DA2BE4AF-0DEC-409A-A343-1ECB941865DA}"/>
    </a:ext>
  </a:extLst>
</a:theme>
</file>

<file path=ppt/theme/theme2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Yellow">
      <a:dk1>
        <a:srgbClr val="595959"/>
      </a:dk1>
      <a:lt1>
        <a:sysClr val="window" lastClr="FFFFFF"/>
      </a:lt1>
      <a:dk2>
        <a:srgbClr val="323232"/>
      </a:dk2>
      <a:lt2>
        <a:srgbClr val="E5E8E8"/>
      </a:lt2>
      <a:accent1>
        <a:srgbClr val="FFCD36"/>
      </a:accent1>
      <a:accent2>
        <a:srgbClr val="F29E3E"/>
      </a:accent2>
      <a:accent3>
        <a:srgbClr val="83C546"/>
      </a:accent3>
      <a:accent4>
        <a:srgbClr val="52C1CA"/>
      </a:accent4>
      <a:accent5>
        <a:srgbClr val="7384CA"/>
      </a:accent5>
      <a:accent6>
        <a:srgbClr val="DA6A89"/>
      </a:accent6>
      <a:hlink>
        <a:srgbClr val="88CACA"/>
      </a:hlink>
      <a:folHlink>
        <a:srgbClr val="91A7CA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66677B1-365E-411F-9971-C788BC2975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Dizaino su geltonomis juostomis pateiktis (plačiaekranė)</Template>
  <TotalTime>0</TotalTime>
  <Words>150</Words>
  <Application>Microsoft Office PowerPoint</Application>
  <PresentationFormat>Plačiaekranė</PresentationFormat>
  <Paragraphs>27</Paragraphs>
  <Slides>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8</vt:i4>
      </vt:variant>
    </vt:vector>
  </HeadingPairs>
  <TitlesOfParts>
    <vt:vector size="12" baseType="lpstr">
      <vt:lpstr>Arial</vt:lpstr>
      <vt:lpstr>Arial Rounded MT Bold</vt:lpstr>
      <vt:lpstr>Book Antiqua</vt:lpstr>
      <vt:lpstr>Banded Design Yellow 16x9</vt:lpstr>
      <vt:lpstr>Spalvos </vt:lpstr>
      <vt:lpstr>Pamokos uždavinys</vt:lpstr>
      <vt:lpstr>Pamokos eiga:</vt:lpstr>
      <vt:lpstr>„PowerPoint“ pateiktis</vt:lpstr>
      <vt:lpstr>„PowerPoint“ pateiktis</vt:lpstr>
      <vt:lpstr>„PowerPoint“ pateiktis</vt:lpstr>
      <vt:lpstr>„PowerPoint“ pateiktis</vt:lpstr>
      <vt:lpstr>Įsivertiname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2022-06-03T05:46:18Z</dcterms:created>
  <dcterms:modified xsi:type="dcterms:W3CDTF">2022-06-03T07:01:17Z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TC029009979991</vt:lpwstr>
  </property>
</Properties>
</file>