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5" r:id="rId4"/>
    <p:sldId id="271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6/3/2022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6/3/2022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 smtClean="0"/>
              <a:t>Spustelėkite norėdami redaguoti šablono paantraštės stilių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6/3/2022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6/3/2022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6/3/2022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lt-LT" smtClean="0"/>
              <a:t>Spustelėję redag. ruoš. pavad. stilių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6/3/2022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6/3/2022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6/3/2022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6/3/2022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6/3/2022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lt-LT" smtClean="0"/>
              <a:t>Spustelėję redag. ruoš. pavad. stilių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6/3/2022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lt-LT" smtClean="0"/>
              <a:t>Spustelėję redag. ruoš. pavad. stilių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6/3/2022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Rectangle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smtClean="0"/>
              <a:t>Spustelėję redag. ruoš. pavad. stilių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en-US"/>
              <a:pPr/>
              <a:t>6/3/2022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hXj-Sk0qF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avadinimas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0" noProof="1" smtClean="0">
                <a:solidFill>
                  <a:srgbClr val="92D050"/>
                </a:solidFill>
                <a:latin typeface="Arial Rounded MT Bold" panose="020F0704030504030204" pitchFamily="34" charset="0"/>
              </a:rPr>
              <a:t>Spalvos </a:t>
            </a:r>
            <a:endParaRPr lang="lt-LT" sz="8000" noProof="1">
              <a:solidFill>
                <a:srgbClr val="92D05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pavadinimas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7200" dirty="0" err="1" smtClean="0"/>
              <a:t>Pamokos</a:t>
            </a:r>
            <a:r>
              <a:rPr lang="en-US" sz="7200" dirty="0" smtClean="0"/>
              <a:t> u</a:t>
            </a:r>
            <a:r>
              <a:rPr lang="lt-LT" sz="7200" dirty="0" smtClean="0"/>
              <a:t>ž</a:t>
            </a:r>
            <a:r>
              <a:rPr lang="en-US" sz="7200" dirty="0" err="1" smtClean="0"/>
              <a:t>davinys</a:t>
            </a:r>
            <a:endParaRPr lang="lt-LT" sz="7200" dirty="0"/>
          </a:p>
        </p:txBody>
      </p:sp>
      <p:sp>
        <p:nvSpPr>
          <p:cNvPr id="14" name="13 turinio vietos rezervavimo ženklas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None/>
            </a:pPr>
            <a:endParaRPr lang="lt-LT" sz="4800" noProof="1" smtClean="0"/>
          </a:p>
          <a:p>
            <a:pPr marL="45720" indent="0" algn="ctr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None/>
            </a:pPr>
            <a:r>
              <a:rPr lang="lt-LT" sz="4400" noProof="1" smtClean="0"/>
              <a:t>Susipažinę su temos žodžiais, gebės įvardinti 8 spalvas.</a:t>
            </a:r>
            <a:endParaRPr lang="lt-LT" sz="4400" noProof="1"/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800" dirty="0" smtClean="0"/>
              <a:t>Pamokos eiga:</a:t>
            </a:r>
            <a:endParaRPr lang="en-US" sz="4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lt-LT" sz="3600" dirty="0" smtClean="0">
                <a:solidFill>
                  <a:srgbClr val="FF0000"/>
                </a:solidFill>
              </a:rPr>
              <a:t>1 užduotis </a:t>
            </a:r>
          </a:p>
          <a:p>
            <a:pPr marL="45720" indent="0">
              <a:buNone/>
            </a:pPr>
            <a:r>
              <a:rPr lang="lt-LT" sz="2800" dirty="0" smtClean="0"/>
              <a:t>Žiūrėdami į spalvas bandysime išmokti spalvų pavadinimus</a:t>
            </a:r>
            <a:r>
              <a:rPr lang="lt-LT" dirty="0" smtClean="0"/>
              <a:t>: </a:t>
            </a:r>
            <a:r>
              <a:rPr lang="lt-LT" sz="2800" i="1" dirty="0" smtClean="0">
                <a:solidFill>
                  <a:srgbClr val="92D050"/>
                </a:solidFill>
              </a:rPr>
              <a:t>juoda, balta, raudona, geltona, žalia, ruda, mėlyna, pilka.</a:t>
            </a:r>
            <a:endParaRPr lang="en-US" sz="2800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85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lt-LT" sz="3600" dirty="0" smtClean="0">
                <a:solidFill>
                  <a:srgbClr val="FF0000"/>
                </a:solidFill>
              </a:rPr>
              <a:t>2 užduotis </a:t>
            </a:r>
          </a:p>
          <a:p>
            <a:r>
              <a:rPr lang="lt-LT" sz="2800" dirty="0">
                <a:solidFill>
                  <a:schemeClr val="tx2"/>
                </a:solidFill>
              </a:rPr>
              <a:t>k</a:t>
            </a:r>
            <a:r>
              <a:rPr lang="lt-LT" sz="2800" dirty="0" smtClean="0">
                <a:solidFill>
                  <a:schemeClr val="tx2"/>
                </a:solidFill>
              </a:rPr>
              <a:t>iekvienam mokiniui išdalinama po 7 spalvotas korteles</a:t>
            </a:r>
            <a:endParaRPr lang="lt-LT" sz="2800" dirty="0">
              <a:solidFill>
                <a:schemeClr val="tx2"/>
              </a:solidFill>
            </a:endParaRPr>
          </a:p>
          <a:p>
            <a:r>
              <a:rPr lang="lt-LT" sz="2800" dirty="0">
                <a:solidFill>
                  <a:schemeClr val="tx2"/>
                </a:solidFill>
              </a:rPr>
              <a:t>m</a:t>
            </a:r>
            <a:r>
              <a:rPr lang="lt-LT" sz="2800" dirty="0" smtClean="0">
                <a:solidFill>
                  <a:schemeClr val="tx2"/>
                </a:solidFill>
              </a:rPr>
              <a:t>okytojas sako spalvą, mokiniai pakelia tokios spalvos kortelę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9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lt-LT" sz="3600" dirty="0" smtClean="0">
                <a:solidFill>
                  <a:srgbClr val="FF0000"/>
                </a:solidFill>
              </a:rPr>
              <a:t>3 užduotis</a:t>
            </a:r>
          </a:p>
          <a:p>
            <a:pPr marL="45720" indent="0">
              <a:buNone/>
            </a:pPr>
            <a:r>
              <a:rPr lang="lt-LT" sz="2800" dirty="0" smtClean="0"/>
              <a:t>Žaidimas </a:t>
            </a:r>
            <a:r>
              <a:rPr lang="lt-LT" sz="2800" dirty="0" smtClean="0">
                <a:solidFill>
                  <a:srgbClr val="92D050"/>
                </a:solidFill>
              </a:rPr>
              <a:t>„Atspėk spalvą!“</a:t>
            </a:r>
            <a:r>
              <a:rPr lang="lt-LT" sz="2800" dirty="0" smtClean="0"/>
              <a:t>. Mokytojas sako daikto pavadinimą, mokinys atsako, kokios spalvos tas daiktas yra.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066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lt-LT" sz="3200" dirty="0" smtClean="0">
                <a:solidFill>
                  <a:srgbClr val="FF0000"/>
                </a:solidFill>
              </a:rPr>
              <a:t>4 užduotis</a:t>
            </a:r>
          </a:p>
          <a:p>
            <a:pPr marL="45720" indent="0">
              <a:buNone/>
            </a:pPr>
            <a:r>
              <a:rPr lang="lt-LT" dirty="0"/>
              <a:t>Paklausyti </a:t>
            </a:r>
            <a:r>
              <a:rPr lang="lt-LT" dirty="0" smtClean="0"/>
              <a:t>dainelę </a:t>
            </a:r>
            <a:r>
              <a:rPr lang="lt-LT" dirty="0">
                <a:hlinkClick r:id="rId2"/>
              </a:rPr>
              <a:t>https://</a:t>
            </a:r>
            <a:r>
              <a:rPr lang="lt-LT" dirty="0" smtClean="0">
                <a:hlinkClick r:id="rId2"/>
              </a:rPr>
              <a:t>www.youtube.com/watch?v=YhXj-Sk0qFs</a:t>
            </a:r>
            <a:r>
              <a:rPr lang="lt-LT" dirty="0"/>
              <a:t> </a:t>
            </a:r>
            <a:r>
              <a:rPr lang="lt-LT" dirty="0" smtClean="0"/>
              <a:t>, suskaičiuoti ir pasakyti kokios spalvos buvo paminėtos dainoje.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23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lt-LT" sz="2800" dirty="0" smtClean="0">
                <a:solidFill>
                  <a:srgbClr val="FF0000"/>
                </a:solidFill>
              </a:rPr>
              <a:t>5 užduotis </a:t>
            </a:r>
          </a:p>
          <a:p>
            <a:pPr marL="45720" indent="0">
              <a:buNone/>
            </a:pPr>
            <a:r>
              <a:rPr lang="lt-LT" dirty="0" smtClean="0">
                <a:solidFill>
                  <a:schemeClr val="tx1"/>
                </a:solidFill>
              </a:rPr>
              <a:t>Įrašyti praleistas raides ir atspėti spalvą.</a:t>
            </a:r>
          </a:p>
          <a:p>
            <a:pPr marL="502920" indent="-457200">
              <a:buFont typeface="+mj-lt"/>
              <a:buAutoNum type="arabicPeriod"/>
            </a:pPr>
            <a:r>
              <a:rPr lang="lt-LT" dirty="0" smtClean="0">
                <a:solidFill>
                  <a:schemeClr val="tx1"/>
                </a:solidFill>
              </a:rPr>
              <a:t>_ _</a:t>
            </a:r>
            <a:r>
              <a:rPr lang="lt-LT" dirty="0" err="1" smtClean="0">
                <a:solidFill>
                  <a:schemeClr val="tx1"/>
                </a:solidFill>
              </a:rPr>
              <a:t>lka</a:t>
            </a:r>
            <a:endParaRPr lang="lt-LT" dirty="0" smtClean="0">
              <a:solidFill>
                <a:schemeClr val="tx1"/>
              </a:solidFill>
            </a:endParaRPr>
          </a:p>
          <a:p>
            <a:pPr marL="502920" indent="-457200">
              <a:buFont typeface="+mj-lt"/>
              <a:buAutoNum type="arabicPeriod"/>
            </a:pPr>
            <a:r>
              <a:rPr lang="lt-LT" dirty="0" smtClean="0">
                <a:solidFill>
                  <a:schemeClr val="tx1"/>
                </a:solidFill>
              </a:rPr>
              <a:t>_</a:t>
            </a:r>
            <a:r>
              <a:rPr lang="lt-LT" dirty="0" err="1" smtClean="0">
                <a:solidFill>
                  <a:schemeClr val="tx1"/>
                </a:solidFill>
              </a:rPr>
              <a:t>u_a</a:t>
            </a:r>
            <a:endParaRPr lang="lt-LT" dirty="0" smtClean="0">
              <a:solidFill>
                <a:schemeClr val="tx1"/>
              </a:solidFill>
            </a:endParaRPr>
          </a:p>
          <a:p>
            <a:pPr marL="502920" indent="-457200">
              <a:buFont typeface="+mj-lt"/>
              <a:buAutoNum type="arabicPeriod"/>
            </a:pPr>
            <a:r>
              <a:rPr lang="lt-LT" dirty="0">
                <a:solidFill>
                  <a:schemeClr val="tx1"/>
                </a:solidFill>
              </a:rPr>
              <a:t>r</a:t>
            </a:r>
            <a:r>
              <a:rPr lang="lt-LT" dirty="0" smtClean="0">
                <a:solidFill>
                  <a:schemeClr val="tx1"/>
                </a:solidFill>
              </a:rPr>
              <a:t>_ _ _</a:t>
            </a:r>
            <a:r>
              <a:rPr lang="lt-LT" dirty="0" err="1" smtClean="0">
                <a:solidFill>
                  <a:schemeClr val="tx1"/>
                </a:solidFill>
              </a:rPr>
              <a:t>on</a:t>
            </a:r>
            <a:r>
              <a:rPr lang="lt-LT" dirty="0" smtClean="0">
                <a:solidFill>
                  <a:schemeClr val="tx1"/>
                </a:solidFill>
              </a:rPr>
              <a:t>_</a:t>
            </a:r>
          </a:p>
          <a:p>
            <a:pPr marL="502920" indent="-457200">
              <a:buFont typeface="+mj-lt"/>
              <a:buAutoNum type="arabicPeriod"/>
            </a:pPr>
            <a:r>
              <a:rPr lang="lt-LT" dirty="0" smtClean="0">
                <a:solidFill>
                  <a:schemeClr val="tx1"/>
                </a:solidFill>
              </a:rPr>
              <a:t>_ _</a:t>
            </a:r>
            <a:r>
              <a:rPr lang="lt-LT" dirty="0" err="1" smtClean="0">
                <a:solidFill>
                  <a:schemeClr val="tx1"/>
                </a:solidFill>
              </a:rPr>
              <a:t>l_o_a</a:t>
            </a:r>
            <a:endParaRPr lang="lt-LT" dirty="0" smtClean="0">
              <a:solidFill>
                <a:schemeClr val="tx1"/>
              </a:solidFill>
            </a:endParaRPr>
          </a:p>
          <a:p>
            <a:pPr marL="502920" indent="-457200">
              <a:buFont typeface="+mj-lt"/>
              <a:buAutoNum type="arabicPeriod"/>
            </a:pPr>
            <a:r>
              <a:rPr lang="lt-LT" dirty="0" smtClean="0">
                <a:solidFill>
                  <a:schemeClr val="tx1"/>
                </a:solidFill>
              </a:rPr>
              <a:t>_a_ _a</a:t>
            </a:r>
          </a:p>
          <a:p>
            <a:pPr marL="50292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2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013799"/>
          </a:xfrm>
        </p:spPr>
        <p:txBody>
          <a:bodyPr/>
          <a:lstStyle/>
          <a:p>
            <a:r>
              <a:rPr lang="lt-LT" dirty="0" smtClean="0"/>
              <a:t>Įsivertiname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lt-LT" dirty="0" smtClean="0"/>
              <a:t>            Viską supratau ir išmokau 7- 8 spalvas</a:t>
            </a:r>
          </a:p>
          <a:p>
            <a:pPr marL="45720" indent="0">
              <a:buNone/>
            </a:pPr>
            <a:endParaRPr lang="lt-LT" dirty="0" smtClean="0"/>
          </a:p>
          <a:p>
            <a:pPr marL="45720" indent="0">
              <a:buNone/>
            </a:pPr>
            <a:r>
              <a:rPr lang="lt-LT" dirty="0"/>
              <a:t> </a:t>
            </a:r>
            <a:r>
              <a:rPr lang="lt-LT" dirty="0" smtClean="0"/>
              <a:t>             Ne viską supratau ir išmokau 4 - 6 spalvas</a:t>
            </a:r>
          </a:p>
          <a:p>
            <a:pPr marL="45720" indent="0">
              <a:buNone/>
            </a:pPr>
            <a:endParaRPr lang="lt-LT" dirty="0" smtClean="0"/>
          </a:p>
          <a:p>
            <a:pPr marL="45720" indent="0">
              <a:buNone/>
            </a:pPr>
            <a:r>
              <a:rPr lang="lt-LT" dirty="0"/>
              <a:t> </a:t>
            </a:r>
            <a:r>
              <a:rPr lang="lt-LT" dirty="0" smtClean="0"/>
              <a:t>              Nieko neišmokau</a:t>
            </a:r>
            <a:endParaRPr lang="en-US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608" y="1967518"/>
            <a:ext cx="599046" cy="506885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8608" y="2826327"/>
            <a:ext cx="639480" cy="512917"/>
          </a:xfrm>
          <a:prstGeom prst="rect">
            <a:avLst/>
          </a:prstGeom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8607" y="4056611"/>
            <a:ext cx="639481" cy="62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90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Yellow_TP102900996" id="{047D4511-B2E4-4A4E-ADF6-40B601A3A6B7}" vid="{DA2BE4AF-0DEC-409A-A343-1ECB941865DA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Dizaino su geltonomis juostomis pateiktis (plačiaekranė)</Template>
  <TotalTime>0</TotalTime>
  <Words>150</Words>
  <Application>Microsoft Office PowerPoint</Application>
  <PresentationFormat>Plačiaekranė</PresentationFormat>
  <Paragraphs>27</Paragraphs>
  <Slides>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12" baseType="lpstr">
      <vt:lpstr>Arial</vt:lpstr>
      <vt:lpstr>Arial Rounded MT Bold</vt:lpstr>
      <vt:lpstr>Book Antiqua</vt:lpstr>
      <vt:lpstr>Banded Design Yellow 16x9</vt:lpstr>
      <vt:lpstr>Spalvos </vt:lpstr>
      <vt:lpstr>Pamokos uždavinys</vt:lpstr>
      <vt:lpstr>Pamokos eiga:</vt:lpstr>
      <vt:lpstr>„PowerPoint“ pateiktis</vt:lpstr>
      <vt:lpstr>„PowerPoint“ pateiktis</vt:lpstr>
      <vt:lpstr>„PowerPoint“ pateiktis</vt:lpstr>
      <vt:lpstr>„PowerPoint“ pateiktis</vt:lpstr>
      <vt:lpstr>Įsivertiname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2022-06-03T05:46:18Z</dcterms:created>
  <dcterms:modified xsi:type="dcterms:W3CDTF">2022-06-03T07:01:17Z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