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Source Serif Pro Bold" panose="020B0604020202020204" charset="-70"/>
      <p:regular r:id="rId20"/>
    </p:embeddedFont>
    <p:embeddedFont>
      <p:font typeface="Open Sans Bold" panose="020B0604020202020204" charset="0"/>
      <p:regular r:id="rId21"/>
    </p:embeddedFont>
    <p:embeddedFont>
      <p:font typeface="Open Sans"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32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1429547" y="1028700"/>
            <a:ext cx="16174650" cy="8639117"/>
            <a:chOff x="0" y="0"/>
            <a:chExt cx="4259990" cy="2275323"/>
          </a:xfrm>
        </p:grpSpPr>
        <p:sp>
          <p:nvSpPr>
            <p:cNvPr id="3" name="Freeform 3"/>
            <p:cNvSpPr/>
            <p:nvPr/>
          </p:nvSpPr>
          <p:spPr>
            <a:xfrm>
              <a:off x="0" y="0"/>
              <a:ext cx="4259990" cy="2275323"/>
            </a:xfrm>
            <a:custGeom>
              <a:avLst/>
              <a:gdLst/>
              <a:ahLst/>
              <a:cxnLst/>
              <a:rect l="l" t="t" r="r" b="b"/>
              <a:pathLst>
                <a:path w="4259990" h="2275323">
                  <a:moveTo>
                    <a:pt x="47865" y="0"/>
                  </a:moveTo>
                  <a:lnTo>
                    <a:pt x="4212125" y="0"/>
                  </a:lnTo>
                  <a:cubicBezTo>
                    <a:pt x="4238560" y="0"/>
                    <a:pt x="4259990" y="21430"/>
                    <a:pt x="4259990" y="47865"/>
                  </a:cubicBezTo>
                  <a:lnTo>
                    <a:pt x="4259990" y="2227458"/>
                  </a:lnTo>
                  <a:cubicBezTo>
                    <a:pt x="4259990" y="2240153"/>
                    <a:pt x="4254947" y="2252327"/>
                    <a:pt x="4245971" y="2261304"/>
                  </a:cubicBezTo>
                  <a:cubicBezTo>
                    <a:pt x="4236994" y="2270280"/>
                    <a:pt x="4224820" y="2275323"/>
                    <a:pt x="4212125" y="2275323"/>
                  </a:cubicBezTo>
                  <a:lnTo>
                    <a:pt x="47865" y="2275323"/>
                  </a:lnTo>
                  <a:cubicBezTo>
                    <a:pt x="35170" y="2275323"/>
                    <a:pt x="22996" y="2270280"/>
                    <a:pt x="14019" y="2261304"/>
                  </a:cubicBezTo>
                  <a:cubicBezTo>
                    <a:pt x="5043" y="2252327"/>
                    <a:pt x="0" y="2240153"/>
                    <a:pt x="0" y="2227458"/>
                  </a:cubicBezTo>
                  <a:lnTo>
                    <a:pt x="0" y="47865"/>
                  </a:lnTo>
                  <a:cubicBezTo>
                    <a:pt x="0" y="35170"/>
                    <a:pt x="5043" y="22996"/>
                    <a:pt x="14019" y="14019"/>
                  </a:cubicBezTo>
                  <a:cubicBezTo>
                    <a:pt x="22996" y="5043"/>
                    <a:pt x="35170" y="0"/>
                    <a:pt x="47865"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259990" cy="231342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3891573" y="3064098"/>
            <a:ext cx="9468358" cy="7769541"/>
            <a:chOff x="0" y="0"/>
            <a:chExt cx="12624477" cy="10359388"/>
          </a:xfrm>
        </p:grpSpPr>
        <p:grpSp>
          <p:nvGrpSpPr>
            <p:cNvPr id="6" name="Group 6"/>
            <p:cNvGrpSpPr/>
            <p:nvPr/>
          </p:nvGrpSpPr>
          <p:grpSpPr>
            <a:xfrm>
              <a:off x="0" y="0"/>
              <a:ext cx="12624477" cy="10359388"/>
              <a:chOff x="0" y="0"/>
              <a:chExt cx="2493724" cy="2046299"/>
            </a:xfrm>
          </p:grpSpPr>
          <p:sp>
            <p:nvSpPr>
              <p:cNvPr id="7" name="Freeform 7"/>
              <p:cNvSpPr/>
              <p:nvPr/>
            </p:nvSpPr>
            <p:spPr>
              <a:xfrm>
                <a:off x="0" y="0"/>
                <a:ext cx="2493724" cy="2046299"/>
              </a:xfrm>
              <a:custGeom>
                <a:avLst/>
                <a:gdLst/>
                <a:ahLst/>
                <a:cxnLst/>
                <a:rect l="l" t="t" r="r" b="b"/>
                <a:pathLst>
                  <a:path w="2493724" h="2046299">
                    <a:moveTo>
                      <a:pt x="0" y="0"/>
                    </a:moveTo>
                    <a:lnTo>
                      <a:pt x="2493724" y="0"/>
                    </a:lnTo>
                    <a:lnTo>
                      <a:pt x="2493724" y="2046299"/>
                    </a:lnTo>
                    <a:lnTo>
                      <a:pt x="0" y="2046299"/>
                    </a:lnTo>
                    <a:close/>
                  </a:path>
                </a:pathLst>
              </a:custGeom>
              <a:solidFill>
                <a:srgbClr val="EEEEE6"/>
              </a:solidFill>
            </p:spPr>
          </p:sp>
          <p:sp>
            <p:nvSpPr>
              <p:cNvPr id="8" name="TextBox 8"/>
              <p:cNvSpPr txBox="1"/>
              <p:nvPr/>
            </p:nvSpPr>
            <p:spPr>
              <a:xfrm>
                <a:off x="0" y="-38100"/>
                <a:ext cx="2493724" cy="2084399"/>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0" y="606807"/>
              <a:ext cx="12624477" cy="9145775"/>
            </a:xfrm>
            <a:custGeom>
              <a:avLst/>
              <a:gdLst/>
              <a:ahLst/>
              <a:cxnLst/>
              <a:rect l="l" t="t" r="r" b="b"/>
              <a:pathLst>
                <a:path w="12624477" h="9145775">
                  <a:moveTo>
                    <a:pt x="0" y="0"/>
                  </a:moveTo>
                  <a:lnTo>
                    <a:pt x="12624477" y="0"/>
                  </a:lnTo>
                  <a:lnTo>
                    <a:pt x="12624477" y="9145775"/>
                  </a:lnTo>
                  <a:lnTo>
                    <a:pt x="0" y="9145775"/>
                  </a:lnTo>
                  <a:lnTo>
                    <a:pt x="0" y="0"/>
                  </a:lnTo>
                  <a:close/>
                </a:path>
              </a:pathLst>
            </a:custGeom>
            <a:blipFill>
              <a:blip r:embed="rId2"/>
              <a:stretch>
                <a:fillRect l="-1470" r="-1470"/>
              </a:stretch>
            </a:blipFill>
          </p:spPr>
        </p:sp>
      </p:grpSp>
      <p:sp>
        <p:nvSpPr>
          <p:cNvPr id="10" name="TextBox 10"/>
          <p:cNvSpPr txBox="1"/>
          <p:nvPr/>
        </p:nvSpPr>
        <p:spPr>
          <a:xfrm>
            <a:off x="4902415" y="2408555"/>
            <a:ext cx="11585823" cy="2734945"/>
          </a:xfrm>
          <a:prstGeom prst="rect">
            <a:avLst/>
          </a:prstGeom>
        </p:spPr>
        <p:txBody>
          <a:bodyPr lIns="0" tIns="0" rIns="0" bIns="0" rtlCol="0" anchor="t">
            <a:spAutoFit/>
          </a:bodyPr>
          <a:lstStyle/>
          <a:p>
            <a:pPr algn="ctr">
              <a:lnSpc>
                <a:spcPts val="7279"/>
              </a:lnSpc>
            </a:pPr>
            <a:r>
              <a:rPr lang="en-US" sz="5199" b="1">
                <a:solidFill>
                  <a:srgbClr val="000000"/>
                </a:solidFill>
                <a:latin typeface="Open Sans Bold"/>
                <a:ea typeface="Open Sans Bold"/>
                <a:cs typeface="Open Sans Bold"/>
                <a:sym typeface="Open Sans Bold"/>
              </a:rPr>
              <a:t>Grįžtančių į Lietuvą mokinių </a:t>
            </a:r>
          </a:p>
          <a:p>
            <a:pPr algn="ctr">
              <a:lnSpc>
                <a:spcPts val="7279"/>
              </a:lnSpc>
            </a:pPr>
            <a:r>
              <a:rPr lang="en-US" sz="5199" b="1">
                <a:solidFill>
                  <a:srgbClr val="000000"/>
                </a:solidFill>
                <a:latin typeface="Open Sans Bold"/>
                <a:ea typeface="Open Sans Bold"/>
                <a:cs typeface="Open Sans Bold"/>
                <a:sym typeface="Open Sans Bold"/>
              </a:rPr>
              <a:t>lietuvių kalbos mokymo(si) iššūkiai</a:t>
            </a:r>
          </a:p>
          <a:p>
            <a:pPr algn="ctr">
              <a:lnSpc>
                <a:spcPts val="7279"/>
              </a:lnSpc>
            </a:pPr>
            <a:endParaRPr lang="en-US" sz="5199" b="1">
              <a:solidFill>
                <a:srgbClr val="000000"/>
              </a:solidFill>
              <a:latin typeface="Open Sans Bold"/>
              <a:ea typeface="Open Sans Bold"/>
              <a:cs typeface="Open Sans Bold"/>
              <a:sym typeface="Open Sans Bold"/>
            </a:endParaRPr>
          </a:p>
        </p:txBody>
      </p:sp>
      <p:sp>
        <p:nvSpPr>
          <p:cNvPr id="11" name="TextBox 11"/>
          <p:cNvSpPr txBox="1"/>
          <p:nvPr/>
        </p:nvSpPr>
        <p:spPr>
          <a:xfrm>
            <a:off x="6609030" y="6910769"/>
            <a:ext cx="7320797" cy="1155063"/>
          </a:xfrm>
          <a:prstGeom prst="rect">
            <a:avLst/>
          </a:prstGeom>
        </p:spPr>
        <p:txBody>
          <a:bodyPr lIns="0" tIns="0" rIns="0" bIns="0" rtlCol="0" anchor="t">
            <a:spAutoFit/>
          </a:bodyPr>
          <a:lstStyle/>
          <a:p>
            <a:pPr algn="ctr">
              <a:lnSpc>
                <a:spcPts val="3360"/>
              </a:lnSpc>
            </a:pPr>
            <a:r>
              <a:rPr lang="en-US" sz="2400" b="1">
                <a:solidFill>
                  <a:srgbClr val="000000"/>
                </a:solidFill>
                <a:latin typeface="Open Sans Bold"/>
                <a:ea typeface="Open Sans Bold"/>
                <a:cs typeface="Open Sans Bold"/>
                <a:sym typeface="Open Sans Bold"/>
              </a:rPr>
              <a:t>Jolanta Markevičienė</a:t>
            </a:r>
          </a:p>
          <a:p>
            <a:pPr algn="ctr">
              <a:lnSpc>
                <a:spcPts val="3360"/>
              </a:lnSpc>
            </a:pPr>
            <a:r>
              <a:rPr lang="en-US" sz="2400">
                <a:solidFill>
                  <a:srgbClr val="000000"/>
                </a:solidFill>
                <a:latin typeface="Open Sans"/>
                <a:ea typeface="Open Sans"/>
                <a:cs typeface="Open Sans"/>
                <a:sym typeface="Open Sans"/>
              </a:rPr>
              <a:t>Oslo lituanistinės mokyklos „Gintaras“ vadovė</a:t>
            </a:r>
          </a:p>
          <a:p>
            <a:pPr algn="ctr">
              <a:lnSpc>
                <a:spcPts val="2660"/>
              </a:lnSpc>
            </a:pPr>
            <a:endParaRPr lang="en-US" sz="2400">
              <a:solidFill>
                <a:srgbClr val="000000"/>
              </a:solidFill>
              <a:latin typeface="Open Sans"/>
              <a:ea typeface="Open Sans"/>
              <a:cs typeface="Open Sans"/>
              <a:sym typeface="Open Sans"/>
            </a:endParaRPr>
          </a:p>
        </p:txBody>
      </p:sp>
      <p:sp>
        <p:nvSpPr>
          <p:cNvPr id="12" name="TextBox 12"/>
          <p:cNvSpPr txBox="1"/>
          <p:nvPr/>
        </p:nvSpPr>
        <p:spPr>
          <a:xfrm>
            <a:off x="6725309" y="8501258"/>
            <a:ext cx="7320797" cy="448310"/>
          </a:xfrm>
          <a:prstGeom prst="rect">
            <a:avLst/>
          </a:prstGeom>
        </p:spPr>
        <p:txBody>
          <a:bodyPr lIns="0" tIns="0" rIns="0" bIns="0" rtlCol="0" anchor="t">
            <a:spAutoFit/>
          </a:bodyPr>
          <a:lstStyle/>
          <a:p>
            <a:pPr algn="ctr">
              <a:lnSpc>
                <a:spcPts val="3640"/>
              </a:lnSpc>
            </a:pPr>
            <a:r>
              <a:rPr lang="en-US" sz="2600">
                <a:solidFill>
                  <a:srgbClr val="000000"/>
                </a:solidFill>
                <a:latin typeface="Open Sans"/>
                <a:ea typeface="Open Sans"/>
                <a:cs typeface="Open Sans"/>
                <a:sym typeface="Open Sans"/>
              </a:rPr>
              <a:t>2025-11-13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196830" y="191275"/>
            <a:ext cx="17894340" cy="9904449"/>
            <a:chOff x="0" y="0"/>
            <a:chExt cx="4712913" cy="2608579"/>
          </a:xfrm>
        </p:grpSpPr>
        <p:sp>
          <p:nvSpPr>
            <p:cNvPr id="3" name="Freeform 3"/>
            <p:cNvSpPr/>
            <p:nvPr/>
          </p:nvSpPr>
          <p:spPr>
            <a:xfrm>
              <a:off x="0" y="0"/>
              <a:ext cx="4712913" cy="2608579"/>
            </a:xfrm>
            <a:custGeom>
              <a:avLst/>
              <a:gdLst/>
              <a:ahLst/>
              <a:cxnLst/>
              <a:rect l="l" t="t" r="r" b="b"/>
              <a:pathLst>
                <a:path w="4712913" h="2608579">
                  <a:moveTo>
                    <a:pt x="43265" y="0"/>
                  </a:moveTo>
                  <a:lnTo>
                    <a:pt x="4669648" y="0"/>
                  </a:lnTo>
                  <a:cubicBezTo>
                    <a:pt x="4693543" y="0"/>
                    <a:pt x="4712913" y="19370"/>
                    <a:pt x="4712913" y="43265"/>
                  </a:cubicBezTo>
                  <a:lnTo>
                    <a:pt x="4712913" y="2565315"/>
                  </a:lnTo>
                  <a:cubicBezTo>
                    <a:pt x="4712913" y="2576789"/>
                    <a:pt x="4708354" y="2587794"/>
                    <a:pt x="4700241" y="2595907"/>
                  </a:cubicBezTo>
                  <a:cubicBezTo>
                    <a:pt x="4692127" y="2604021"/>
                    <a:pt x="4681122" y="2608579"/>
                    <a:pt x="4669648" y="2608579"/>
                  </a:cubicBezTo>
                  <a:lnTo>
                    <a:pt x="43265" y="2608579"/>
                  </a:lnTo>
                  <a:cubicBezTo>
                    <a:pt x="31790" y="2608579"/>
                    <a:pt x="20786" y="2604021"/>
                    <a:pt x="12672" y="2595907"/>
                  </a:cubicBezTo>
                  <a:cubicBezTo>
                    <a:pt x="4558" y="2587794"/>
                    <a:pt x="0" y="2576789"/>
                    <a:pt x="0" y="2565315"/>
                  </a:cubicBezTo>
                  <a:lnTo>
                    <a:pt x="0" y="43265"/>
                  </a:lnTo>
                  <a:cubicBezTo>
                    <a:pt x="0" y="31790"/>
                    <a:pt x="4558" y="20786"/>
                    <a:pt x="12672" y="12672"/>
                  </a:cubicBezTo>
                  <a:cubicBezTo>
                    <a:pt x="20786" y="4558"/>
                    <a:pt x="31790" y="0"/>
                    <a:pt x="43265" y="0"/>
                  </a:cubicBezTo>
                  <a:close/>
                </a:path>
              </a:pathLst>
            </a:custGeom>
            <a:solidFill>
              <a:srgbClr val="084D5C"/>
            </a:solidFill>
            <a:ln w="123825" cap="rnd">
              <a:solidFill>
                <a:srgbClr val="EEEEE6"/>
              </a:solidFill>
              <a:prstDash val="dash"/>
              <a:round/>
            </a:ln>
          </p:spPr>
        </p:sp>
        <p:sp>
          <p:nvSpPr>
            <p:cNvPr id="4" name="TextBox 4"/>
            <p:cNvSpPr txBox="1"/>
            <p:nvPr/>
          </p:nvSpPr>
          <p:spPr>
            <a:xfrm>
              <a:off x="0" y="-38100"/>
              <a:ext cx="4712913" cy="2646679"/>
            </a:xfrm>
            <a:prstGeom prst="rect">
              <a:avLst/>
            </a:prstGeom>
          </p:spPr>
          <p:txBody>
            <a:bodyPr lIns="50800" tIns="50800" rIns="50800" bIns="50800" rtlCol="0" anchor="ctr"/>
            <a:lstStyle/>
            <a:p>
              <a:pPr algn="ctr">
                <a:lnSpc>
                  <a:spcPts val="2659"/>
                </a:lnSpc>
                <a:spcBef>
                  <a:spcPct val="0"/>
                </a:spcBef>
              </a:pPr>
              <a:endParaRPr/>
            </a:p>
            <a:p>
              <a:pPr algn="ctr">
                <a:lnSpc>
                  <a:spcPts val="2659"/>
                </a:lnSpc>
                <a:spcBef>
                  <a:spcPct val="0"/>
                </a:spcBef>
              </a:pPr>
              <a:endParaRPr/>
            </a:p>
          </p:txBody>
        </p:sp>
      </p:grpSp>
      <p:sp>
        <p:nvSpPr>
          <p:cNvPr id="5" name="Freeform 5"/>
          <p:cNvSpPr/>
          <p:nvPr/>
        </p:nvSpPr>
        <p:spPr>
          <a:xfrm>
            <a:off x="621045" y="1028700"/>
            <a:ext cx="17045910" cy="8458839"/>
          </a:xfrm>
          <a:custGeom>
            <a:avLst/>
            <a:gdLst/>
            <a:ahLst/>
            <a:cxnLst/>
            <a:rect l="l" t="t" r="r" b="b"/>
            <a:pathLst>
              <a:path w="17045910" h="8458839">
                <a:moveTo>
                  <a:pt x="0" y="0"/>
                </a:moveTo>
                <a:lnTo>
                  <a:pt x="17045910" y="0"/>
                </a:lnTo>
                <a:lnTo>
                  <a:pt x="17045910" y="8458839"/>
                </a:lnTo>
                <a:lnTo>
                  <a:pt x="0" y="8458839"/>
                </a:lnTo>
                <a:lnTo>
                  <a:pt x="0" y="0"/>
                </a:lnTo>
                <a:close/>
              </a:path>
            </a:pathLst>
          </a:custGeom>
          <a:blipFill>
            <a:blip r:embed="rId2"/>
            <a:stretch>
              <a:fillRect l="-1177" t="-207" b="-207"/>
            </a:stretch>
          </a:blipFill>
        </p:spPr>
      </p:sp>
      <p:sp>
        <p:nvSpPr>
          <p:cNvPr id="6" name="Freeform 6"/>
          <p:cNvSpPr/>
          <p:nvPr/>
        </p:nvSpPr>
        <p:spPr>
          <a:xfrm>
            <a:off x="2556488" y="7120717"/>
            <a:ext cx="1312024" cy="142447"/>
          </a:xfrm>
          <a:custGeom>
            <a:avLst/>
            <a:gdLst/>
            <a:ahLst/>
            <a:cxnLst/>
            <a:rect l="l" t="t" r="r" b="b"/>
            <a:pathLst>
              <a:path w="1312024" h="142447">
                <a:moveTo>
                  <a:pt x="0" y="0"/>
                </a:moveTo>
                <a:lnTo>
                  <a:pt x="1312024" y="0"/>
                </a:lnTo>
                <a:lnTo>
                  <a:pt x="1312024" y="142448"/>
                </a:lnTo>
                <a:lnTo>
                  <a:pt x="0" y="142448"/>
                </a:lnTo>
                <a:lnTo>
                  <a:pt x="0" y="0"/>
                </a:lnTo>
                <a:close/>
              </a:path>
            </a:pathLst>
          </a:custGeom>
          <a:blipFill>
            <a:blip r:embed="rId3"/>
            <a:stretch>
              <a:fillRect l="-108080" r="-108080" b="-53543"/>
            </a:stretch>
          </a:blipFill>
        </p:spPr>
      </p:sp>
      <p:sp>
        <p:nvSpPr>
          <p:cNvPr id="7" name="Freeform 7"/>
          <p:cNvSpPr/>
          <p:nvPr/>
        </p:nvSpPr>
        <p:spPr>
          <a:xfrm>
            <a:off x="2556488" y="6214410"/>
            <a:ext cx="1706328" cy="135341"/>
          </a:xfrm>
          <a:custGeom>
            <a:avLst/>
            <a:gdLst/>
            <a:ahLst/>
            <a:cxnLst/>
            <a:rect l="l" t="t" r="r" b="b"/>
            <a:pathLst>
              <a:path w="1706328" h="135341">
                <a:moveTo>
                  <a:pt x="0" y="0"/>
                </a:moveTo>
                <a:lnTo>
                  <a:pt x="1706327" y="0"/>
                </a:lnTo>
                <a:lnTo>
                  <a:pt x="1706327" y="135341"/>
                </a:lnTo>
                <a:lnTo>
                  <a:pt x="0" y="135341"/>
                </a:lnTo>
                <a:lnTo>
                  <a:pt x="0" y="0"/>
                </a:lnTo>
                <a:close/>
              </a:path>
            </a:pathLst>
          </a:custGeom>
          <a:blipFill>
            <a:blip r:embed="rId3"/>
            <a:stretch>
              <a:fillRect l="-108080" t="-36881" r="-108080" b="-73291"/>
            </a:stretch>
          </a:blipFill>
        </p:spPr>
      </p:sp>
      <p:sp>
        <p:nvSpPr>
          <p:cNvPr id="8" name="Freeform 8"/>
          <p:cNvSpPr/>
          <p:nvPr/>
        </p:nvSpPr>
        <p:spPr>
          <a:xfrm>
            <a:off x="11247254" y="6502010"/>
            <a:ext cx="1921396" cy="152400"/>
          </a:xfrm>
          <a:custGeom>
            <a:avLst/>
            <a:gdLst/>
            <a:ahLst/>
            <a:cxnLst/>
            <a:rect l="l" t="t" r="r" b="b"/>
            <a:pathLst>
              <a:path w="1921396" h="152400">
                <a:moveTo>
                  <a:pt x="0" y="0"/>
                </a:moveTo>
                <a:lnTo>
                  <a:pt x="1921396" y="0"/>
                </a:lnTo>
                <a:lnTo>
                  <a:pt x="1921396" y="152400"/>
                </a:lnTo>
                <a:lnTo>
                  <a:pt x="0" y="152400"/>
                </a:lnTo>
                <a:lnTo>
                  <a:pt x="0" y="0"/>
                </a:lnTo>
                <a:close/>
              </a:path>
            </a:pathLst>
          </a:custGeom>
          <a:blipFill>
            <a:blip r:embed="rId3"/>
            <a:stretch>
              <a:fillRect l="-108080" t="-36881" r="-108080" b="-73291"/>
            </a:stretch>
          </a:blipFill>
        </p:spPr>
      </p:sp>
      <p:sp>
        <p:nvSpPr>
          <p:cNvPr id="9" name="Freeform 9"/>
          <p:cNvSpPr/>
          <p:nvPr/>
        </p:nvSpPr>
        <p:spPr>
          <a:xfrm>
            <a:off x="15742634" y="6502010"/>
            <a:ext cx="1706328" cy="135341"/>
          </a:xfrm>
          <a:custGeom>
            <a:avLst/>
            <a:gdLst/>
            <a:ahLst/>
            <a:cxnLst/>
            <a:rect l="l" t="t" r="r" b="b"/>
            <a:pathLst>
              <a:path w="1706328" h="135341">
                <a:moveTo>
                  <a:pt x="0" y="0"/>
                </a:moveTo>
                <a:lnTo>
                  <a:pt x="1706327" y="0"/>
                </a:lnTo>
                <a:lnTo>
                  <a:pt x="1706327" y="135342"/>
                </a:lnTo>
                <a:lnTo>
                  <a:pt x="0" y="135342"/>
                </a:lnTo>
                <a:lnTo>
                  <a:pt x="0" y="0"/>
                </a:lnTo>
                <a:close/>
              </a:path>
            </a:pathLst>
          </a:custGeom>
          <a:blipFill>
            <a:blip r:embed="rId3"/>
            <a:stretch>
              <a:fillRect l="-108080" t="-36881" r="-108080" b="-73291"/>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196830" y="191275"/>
            <a:ext cx="17894340" cy="9904449"/>
            <a:chOff x="0" y="0"/>
            <a:chExt cx="4712913" cy="2608579"/>
          </a:xfrm>
        </p:grpSpPr>
        <p:sp>
          <p:nvSpPr>
            <p:cNvPr id="3" name="Freeform 3"/>
            <p:cNvSpPr/>
            <p:nvPr/>
          </p:nvSpPr>
          <p:spPr>
            <a:xfrm>
              <a:off x="0" y="0"/>
              <a:ext cx="4712913" cy="2608579"/>
            </a:xfrm>
            <a:custGeom>
              <a:avLst/>
              <a:gdLst/>
              <a:ahLst/>
              <a:cxnLst/>
              <a:rect l="l" t="t" r="r" b="b"/>
              <a:pathLst>
                <a:path w="4712913" h="2608579">
                  <a:moveTo>
                    <a:pt x="43265" y="0"/>
                  </a:moveTo>
                  <a:lnTo>
                    <a:pt x="4669648" y="0"/>
                  </a:lnTo>
                  <a:cubicBezTo>
                    <a:pt x="4693543" y="0"/>
                    <a:pt x="4712913" y="19370"/>
                    <a:pt x="4712913" y="43265"/>
                  </a:cubicBezTo>
                  <a:lnTo>
                    <a:pt x="4712913" y="2565315"/>
                  </a:lnTo>
                  <a:cubicBezTo>
                    <a:pt x="4712913" y="2576789"/>
                    <a:pt x="4708354" y="2587794"/>
                    <a:pt x="4700241" y="2595907"/>
                  </a:cubicBezTo>
                  <a:cubicBezTo>
                    <a:pt x="4692127" y="2604021"/>
                    <a:pt x="4681122" y="2608579"/>
                    <a:pt x="4669648" y="2608579"/>
                  </a:cubicBezTo>
                  <a:lnTo>
                    <a:pt x="43265" y="2608579"/>
                  </a:lnTo>
                  <a:cubicBezTo>
                    <a:pt x="31790" y="2608579"/>
                    <a:pt x="20786" y="2604021"/>
                    <a:pt x="12672" y="2595907"/>
                  </a:cubicBezTo>
                  <a:cubicBezTo>
                    <a:pt x="4558" y="2587794"/>
                    <a:pt x="0" y="2576789"/>
                    <a:pt x="0" y="2565315"/>
                  </a:cubicBezTo>
                  <a:lnTo>
                    <a:pt x="0" y="43265"/>
                  </a:lnTo>
                  <a:cubicBezTo>
                    <a:pt x="0" y="31790"/>
                    <a:pt x="4558" y="20786"/>
                    <a:pt x="12672" y="12672"/>
                  </a:cubicBezTo>
                  <a:cubicBezTo>
                    <a:pt x="20786" y="4558"/>
                    <a:pt x="31790" y="0"/>
                    <a:pt x="43265" y="0"/>
                  </a:cubicBezTo>
                  <a:close/>
                </a:path>
              </a:pathLst>
            </a:custGeom>
            <a:solidFill>
              <a:srgbClr val="084D5C"/>
            </a:solidFill>
            <a:ln w="123825" cap="rnd">
              <a:solidFill>
                <a:srgbClr val="EEEEE6"/>
              </a:solidFill>
              <a:prstDash val="dash"/>
              <a:round/>
            </a:ln>
          </p:spPr>
        </p:sp>
        <p:sp>
          <p:nvSpPr>
            <p:cNvPr id="4" name="TextBox 4"/>
            <p:cNvSpPr txBox="1"/>
            <p:nvPr/>
          </p:nvSpPr>
          <p:spPr>
            <a:xfrm>
              <a:off x="0" y="-38100"/>
              <a:ext cx="4712913" cy="2646679"/>
            </a:xfrm>
            <a:prstGeom prst="rect">
              <a:avLst/>
            </a:prstGeom>
          </p:spPr>
          <p:txBody>
            <a:bodyPr lIns="50800" tIns="50800" rIns="50800" bIns="50800" rtlCol="0" anchor="ctr"/>
            <a:lstStyle/>
            <a:p>
              <a:pPr algn="ctr">
                <a:lnSpc>
                  <a:spcPts val="2659"/>
                </a:lnSpc>
                <a:spcBef>
                  <a:spcPct val="0"/>
                </a:spcBef>
              </a:pPr>
              <a:endParaRPr/>
            </a:p>
            <a:p>
              <a:pPr algn="ctr">
                <a:lnSpc>
                  <a:spcPts val="2659"/>
                </a:lnSpc>
                <a:spcBef>
                  <a:spcPct val="0"/>
                </a:spcBef>
              </a:pPr>
              <a:endParaRPr/>
            </a:p>
          </p:txBody>
        </p:sp>
      </p:grpSp>
      <p:sp>
        <p:nvSpPr>
          <p:cNvPr id="5" name="Freeform 5"/>
          <p:cNvSpPr/>
          <p:nvPr/>
        </p:nvSpPr>
        <p:spPr>
          <a:xfrm>
            <a:off x="3952031" y="784275"/>
            <a:ext cx="10627660" cy="8718450"/>
          </a:xfrm>
          <a:custGeom>
            <a:avLst/>
            <a:gdLst/>
            <a:ahLst/>
            <a:cxnLst/>
            <a:rect l="l" t="t" r="r" b="b"/>
            <a:pathLst>
              <a:path w="10627660" h="8718450">
                <a:moveTo>
                  <a:pt x="0" y="0"/>
                </a:moveTo>
                <a:lnTo>
                  <a:pt x="10627660" y="0"/>
                </a:lnTo>
                <a:lnTo>
                  <a:pt x="10627660" y="8718450"/>
                </a:lnTo>
                <a:lnTo>
                  <a:pt x="0" y="8718450"/>
                </a:lnTo>
                <a:lnTo>
                  <a:pt x="0" y="0"/>
                </a:lnTo>
                <a:close/>
              </a:path>
            </a:pathLst>
          </a:custGeom>
          <a:blipFill>
            <a:blip r:embed="rId2"/>
            <a:stretch>
              <a:fillRect l="-14063" r="-7018" b="-26608"/>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194557" y="148981"/>
            <a:ext cx="17742081" cy="9972120"/>
            <a:chOff x="0" y="0"/>
            <a:chExt cx="4672811" cy="2626402"/>
          </a:xfrm>
        </p:grpSpPr>
        <p:sp>
          <p:nvSpPr>
            <p:cNvPr id="3" name="Freeform 3"/>
            <p:cNvSpPr/>
            <p:nvPr/>
          </p:nvSpPr>
          <p:spPr>
            <a:xfrm>
              <a:off x="0" y="0"/>
              <a:ext cx="4672812" cy="2626402"/>
            </a:xfrm>
            <a:custGeom>
              <a:avLst/>
              <a:gdLst/>
              <a:ahLst/>
              <a:cxnLst/>
              <a:rect l="l" t="t" r="r" b="b"/>
              <a:pathLst>
                <a:path w="4672812" h="2626402">
                  <a:moveTo>
                    <a:pt x="43636" y="0"/>
                  </a:moveTo>
                  <a:lnTo>
                    <a:pt x="4629176" y="0"/>
                  </a:lnTo>
                  <a:cubicBezTo>
                    <a:pt x="4640749" y="0"/>
                    <a:pt x="4651848" y="4597"/>
                    <a:pt x="4660031" y="12781"/>
                  </a:cubicBezTo>
                  <a:cubicBezTo>
                    <a:pt x="4668214" y="20964"/>
                    <a:pt x="4672812" y="32063"/>
                    <a:pt x="4672812" y="43636"/>
                  </a:cubicBezTo>
                  <a:lnTo>
                    <a:pt x="4672812" y="2582766"/>
                  </a:lnTo>
                  <a:cubicBezTo>
                    <a:pt x="4672812" y="2594339"/>
                    <a:pt x="4668214" y="2605438"/>
                    <a:pt x="4660031" y="2613621"/>
                  </a:cubicBezTo>
                  <a:cubicBezTo>
                    <a:pt x="4651848" y="2621805"/>
                    <a:pt x="4640749" y="2626402"/>
                    <a:pt x="4629176" y="2626402"/>
                  </a:cubicBezTo>
                  <a:lnTo>
                    <a:pt x="43636" y="2626402"/>
                  </a:lnTo>
                  <a:cubicBezTo>
                    <a:pt x="32063" y="2626402"/>
                    <a:pt x="20964" y="2621805"/>
                    <a:pt x="12781" y="2613621"/>
                  </a:cubicBezTo>
                  <a:cubicBezTo>
                    <a:pt x="4597" y="2605438"/>
                    <a:pt x="0" y="2594339"/>
                    <a:pt x="0" y="2582766"/>
                  </a:cubicBezTo>
                  <a:lnTo>
                    <a:pt x="0" y="43636"/>
                  </a:lnTo>
                  <a:cubicBezTo>
                    <a:pt x="0" y="32063"/>
                    <a:pt x="4597" y="20964"/>
                    <a:pt x="12781" y="12781"/>
                  </a:cubicBezTo>
                  <a:cubicBezTo>
                    <a:pt x="20964" y="4597"/>
                    <a:pt x="32063" y="0"/>
                    <a:pt x="43636"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672811" cy="2664502"/>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055497" y="1209511"/>
            <a:ext cx="14177006" cy="1500376"/>
          </a:xfrm>
          <a:prstGeom prst="rect">
            <a:avLst/>
          </a:prstGeom>
        </p:spPr>
        <p:txBody>
          <a:bodyPr lIns="0" tIns="0" rIns="0" bIns="0" rtlCol="0" anchor="t">
            <a:spAutoFit/>
          </a:bodyPr>
          <a:lstStyle/>
          <a:p>
            <a:pPr algn="ctr">
              <a:lnSpc>
                <a:spcPts val="6156"/>
              </a:lnSpc>
            </a:pPr>
            <a:r>
              <a:rPr lang="en-US" sz="3600" b="1">
                <a:solidFill>
                  <a:srgbClr val="000000"/>
                </a:solidFill>
                <a:latin typeface="Open Sans Bold"/>
                <a:ea typeface="Open Sans Bold"/>
                <a:cs typeface="Open Sans Bold"/>
                <a:sym typeface="Open Sans Bold"/>
              </a:rPr>
              <a:t>Kultūriniai leksikos skirtumai tarp Lietuvos ir Norvegijos kyla iš kiekvienos šalies istorinių, socialinių ir kalbinių ypatybių</a:t>
            </a:r>
          </a:p>
        </p:txBody>
      </p:sp>
      <p:sp>
        <p:nvSpPr>
          <p:cNvPr id="6" name="TextBox 6"/>
          <p:cNvSpPr txBox="1"/>
          <p:nvPr/>
        </p:nvSpPr>
        <p:spPr>
          <a:xfrm>
            <a:off x="929073" y="3475789"/>
            <a:ext cx="16200646" cy="2596513"/>
          </a:xfrm>
          <a:prstGeom prst="rect">
            <a:avLst/>
          </a:prstGeom>
        </p:spPr>
        <p:txBody>
          <a:bodyPr lIns="0" tIns="0" rIns="0" bIns="0" rtlCol="0" anchor="t">
            <a:spAutoFit/>
          </a:bodyPr>
          <a:lstStyle/>
          <a:p>
            <a:pPr algn="just">
              <a:lnSpc>
                <a:spcPts val="3640"/>
              </a:lnSpc>
            </a:pPr>
            <a:r>
              <a:rPr lang="en-US" sz="2600" b="1">
                <a:solidFill>
                  <a:srgbClr val="000000"/>
                </a:solidFill>
                <a:latin typeface="Open Sans Bold"/>
                <a:ea typeface="Open Sans Bold"/>
                <a:cs typeface="Open Sans Bold"/>
                <a:sym typeface="Open Sans Bold"/>
              </a:rPr>
              <a:t>1.Kalbiniai skirtumai ir įtaka </a:t>
            </a:r>
          </a:p>
          <a:p>
            <a:pPr marL="539764" lvl="1" indent="-269882" algn="just">
              <a:lnSpc>
                <a:spcPts val="3500"/>
              </a:lnSpc>
              <a:buFont typeface="Arial"/>
              <a:buChar char="•"/>
            </a:pPr>
            <a:r>
              <a:rPr lang="en-US" sz="2500">
                <a:solidFill>
                  <a:srgbClr val="000000"/>
                </a:solidFill>
                <a:latin typeface="Open Sans"/>
                <a:ea typeface="Open Sans"/>
                <a:cs typeface="Open Sans"/>
                <a:sym typeface="Open Sans"/>
              </a:rPr>
              <a:t>Lietuvoje vartojama lietuvių kalba yra baltų kalba, turinti daug istoriškai susiformavusių žodžių ir posakių. </a:t>
            </a:r>
          </a:p>
          <a:p>
            <a:pPr marL="539764" lvl="1" indent="-269882" algn="just">
              <a:lnSpc>
                <a:spcPts val="3500"/>
              </a:lnSpc>
              <a:buFont typeface="Arial"/>
              <a:buChar char="•"/>
            </a:pPr>
            <a:r>
              <a:rPr lang="en-US" sz="2500">
                <a:solidFill>
                  <a:srgbClr val="000000"/>
                </a:solidFill>
                <a:latin typeface="Open Sans"/>
                <a:ea typeface="Open Sans"/>
                <a:cs typeface="Open Sans"/>
                <a:sym typeface="Open Sans"/>
              </a:rPr>
              <a:t>Norvegijoje naudojama norvegų kalba, kuri priklauso germanų kalbų šeimai, ir jos leksika dažnai skiriasi nuo lietuvių. </a:t>
            </a:r>
          </a:p>
          <a:p>
            <a:pPr marL="539764" lvl="1" indent="-269882" algn="just">
              <a:lnSpc>
                <a:spcPts val="3500"/>
              </a:lnSpc>
              <a:buFont typeface="Arial"/>
              <a:buChar char="•"/>
            </a:pPr>
            <a:r>
              <a:rPr lang="en-US" sz="2500">
                <a:solidFill>
                  <a:srgbClr val="000000"/>
                </a:solidFill>
                <a:latin typeface="Open Sans"/>
                <a:ea typeface="Open Sans"/>
                <a:cs typeface="Open Sans"/>
                <a:sym typeface="Open Sans"/>
              </a:rPr>
              <a:t>Dėl skirtingų kalbų šeimų, kai kurie žodžiai neturi tiesioginių atitikmenų arba įgyja skirtingas reikšmes.</a:t>
            </a:r>
          </a:p>
          <a:p>
            <a:pPr algn="just">
              <a:lnSpc>
                <a:spcPts val="3080"/>
              </a:lnSpc>
            </a:pPr>
            <a:endParaRPr lang="en-US" sz="2500">
              <a:solidFill>
                <a:srgbClr val="000000"/>
              </a:solidFill>
              <a:latin typeface="Open Sans"/>
              <a:ea typeface="Open Sans"/>
              <a:cs typeface="Open Sans"/>
              <a:sym typeface="Open Sans"/>
            </a:endParaRPr>
          </a:p>
        </p:txBody>
      </p:sp>
      <p:sp>
        <p:nvSpPr>
          <p:cNvPr id="7" name="TextBox 7"/>
          <p:cNvSpPr txBox="1"/>
          <p:nvPr/>
        </p:nvSpPr>
        <p:spPr>
          <a:xfrm>
            <a:off x="929073" y="6571867"/>
            <a:ext cx="16200646" cy="2790825"/>
          </a:xfrm>
          <a:prstGeom prst="rect">
            <a:avLst/>
          </a:prstGeom>
        </p:spPr>
        <p:txBody>
          <a:bodyPr lIns="0" tIns="0" rIns="0" bIns="0" rtlCol="0" anchor="t">
            <a:spAutoFit/>
          </a:bodyPr>
          <a:lstStyle/>
          <a:p>
            <a:pPr algn="just">
              <a:lnSpc>
                <a:spcPts val="3640"/>
              </a:lnSpc>
            </a:pPr>
            <a:r>
              <a:rPr lang="en-US" sz="2600" b="1">
                <a:solidFill>
                  <a:srgbClr val="000000"/>
                </a:solidFill>
                <a:latin typeface="Open Sans Bold"/>
                <a:ea typeface="Open Sans Bold"/>
                <a:cs typeface="Open Sans Bold"/>
                <a:sym typeface="Open Sans Bold"/>
              </a:rPr>
              <a:t>2.Nors posakių skirtumai ar panašumai?</a:t>
            </a:r>
          </a:p>
          <a:p>
            <a:pPr marL="539754" lvl="1" indent="-269877" algn="just">
              <a:lnSpc>
                <a:spcPts val="3500"/>
              </a:lnSpc>
              <a:buFont typeface="Arial"/>
              <a:buChar char="•"/>
            </a:pPr>
            <a:r>
              <a:rPr lang="en-US" sz="2500">
                <a:solidFill>
                  <a:srgbClr val="000000"/>
                </a:solidFill>
                <a:latin typeface="Open Sans"/>
                <a:ea typeface="Open Sans"/>
                <a:cs typeface="Open Sans"/>
                <a:sym typeface="Open Sans"/>
              </a:rPr>
              <a:t>Lietuvių kalboje dažnai vartojami posakiai, susiję su gamta, religija ar istorija, pavyzdžiui, „kaip žuvis vandenyje“.</a:t>
            </a:r>
          </a:p>
          <a:p>
            <a:pPr marL="539754" lvl="1" indent="-269877" algn="just">
              <a:lnSpc>
                <a:spcPts val="3500"/>
              </a:lnSpc>
              <a:buFont typeface="Arial"/>
              <a:buChar char="•"/>
            </a:pPr>
            <a:r>
              <a:rPr lang="en-US" sz="2500">
                <a:solidFill>
                  <a:srgbClr val="000000"/>
                </a:solidFill>
                <a:latin typeface="Open Sans"/>
                <a:ea typeface="Open Sans"/>
                <a:cs typeface="Open Sans"/>
                <a:sym typeface="Open Sans"/>
              </a:rPr>
              <a:t>Norvegų kalboje yra unikalių posakių, dažnai susijusių su fiordais, kalnais ar jūra, pvz., „å ha det som fisken i vann“ (būti labai patogioje situacijoje).</a:t>
            </a:r>
          </a:p>
          <a:p>
            <a:pPr algn="ctr">
              <a:lnSpc>
                <a:spcPts val="4759"/>
              </a:lnSpc>
            </a:pPr>
            <a:endParaRPr lang="en-US" sz="2500">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194557" y="148981"/>
            <a:ext cx="17742081" cy="9972120"/>
            <a:chOff x="0" y="0"/>
            <a:chExt cx="4672811" cy="2626402"/>
          </a:xfrm>
        </p:grpSpPr>
        <p:sp>
          <p:nvSpPr>
            <p:cNvPr id="3" name="Freeform 3"/>
            <p:cNvSpPr/>
            <p:nvPr/>
          </p:nvSpPr>
          <p:spPr>
            <a:xfrm>
              <a:off x="0" y="0"/>
              <a:ext cx="4672812" cy="2626402"/>
            </a:xfrm>
            <a:custGeom>
              <a:avLst/>
              <a:gdLst/>
              <a:ahLst/>
              <a:cxnLst/>
              <a:rect l="l" t="t" r="r" b="b"/>
              <a:pathLst>
                <a:path w="4672812" h="2626402">
                  <a:moveTo>
                    <a:pt x="43636" y="0"/>
                  </a:moveTo>
                  <a:lnTo>
                    <a:pt x="4629176" y="0"/>
                  </a:lnTo>
                  <a:cubicBezTo>
                    <a:pt x="4640749" y="0"/>
                    <a:pt x="4651848" y="4597"/>
                    <a:pt x="4660031" y="12781"/>
                  </a:cubicBezTo>
                  <a:cubicBezTo>
                    <a:pt x="4668214" y="20964"/>
                    <a:pt x="4672812" y="32063"/>
                    <a:pt x="4672812" y="43636"/>
                  </a:cubicBezTo>
                  <a:lnTo>
                    <a:pt x="4672812" y="2582766"/>
                  </a:lnTo>
                  <a:cubicBezTo>
                    <a:pt x="4672812" y="2594339"/>
                    <a:pt x="4668214" y="2605438"/>
                    <a:pt x="4660031" y="2613621"/>
                  </a:cubicBezTo>
                  <a:cubicBezTo>
                    <a:pt x="4651848" y="2621805"/>
                    <a:pt x="4640749" y="2626402"/>
                    <a:pt x="4629176" y="2626402"/>
                  </a:cubicBezTo>
                  <a:lnTo>
                    <a:pt x="43636" y="2626402"/>
                  </a:lnTo>
                  <a:cubicBezTo>
                    <a:pt x="32063" y="2626402"/>
                    <a:pt x="20964" y="2621805"/>
                    <a:pt x="12781" y="2613621"/>
                  </a:cubicBezTo>
                  <a:cubicBezTo>
                    <a:pt x="4597" y="2605438"/>
                    <a:pt x="0" y="2594339"/>
                    <a:pt x="0" y="2582766"/>
                  </a:cubicBezTo>
                  <a:lnTo>
                    <a:pt x="0" y="43636"/>
                  </a:lnTo>
                  <a:cubicBezTo>
                    <a:pt x="0" y="32063"/>
                    <a:pt x="4597" y="20964"/>
                    <a:pt x="12781" y="12781"/>
                  </a:cubicBezTo>
                  <a:cubicBezTo>
                    <a:pt x="20964" y="4597"/>
                    <a:pt x="32063" y="0"/>
                    <a:pt x="43636"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672811" cy="2664502"/>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flipH="1">
            <a:off x="14993944" y="273574"/>
            <a:ext cx="2942694" cy="2775941"/>
          </a:xfrm>
          <a:custGeom>
            <a:avLst/>
            <a:gdLst/>
            <a:ahLst/>
            <a:cxnLst/>
            <a:rect l="l" t="t" r="r" b="b"/>
            <a:pathLst>
              <a:path w="2942694" h="2775941">
                <a:moveTo>
                  <a:pt x="2942694" y="0"/>
                </a:moveTo>
                <a:lnTo>
                  <a:pt x="0" y="0"/>
                </a:lnTo>
                <a:lnTo>
                  <a:pt x="0" y="2775942"/>
                </a:lnTo>
                <a:lnTo>
                  <a:pt x="2942694" y="2775942"/>
                </a:lnTo>
                <a:lnTo>
                  <a:pt x="2942694" y="0"/>
                </a:lnTo>
                <a:close/>
              </a:path>
            </a:pathLst>
          </a:custGeom>
          <a:blipFill>
            <a:blip r:embed="rId2"/>
            <a:stretch>
              <a:fillRect/>
            </a:stretch>
          </a:blipFill>
        </p:spPr>
      </p:sp>
      <p:sp>
        <p:nvSpPr>
          <p:cNvPr id="6" name="TextBox 6"/>
          <p:cNvSpPr txBox="1"/>
          <p:nvPr/>
        </p:nvSpPr>
        <p:spPr>
          <a:xfrm>
            <a:off x="726061" y="1170217"/>
            <a:ext cx="16200646" cy="1882138"/>
          </a:xfrm>
          <a:prstGeom prst="rect">
            <a:avLst/>
          </a:prstGeom>
        </p:spPr>
        <p:txBody>
          <a:bodyPr lIns="0" tIns="0" rIns="0" bIns="0" rtlCol="0" anchor="t">
            <a:spAutoFit/>
          </a:bodyPr>
          <a:lstStyle/>
          <a:p>
            <a:pPr algn="just">
              <a:lnSpc>
                <a:spcPts val="3640"/>
              </a:lnSpc>
            </a:pPr>
            <a:r>
              <a:rPr lang="en-US" sz="2600" b="1">
                <a:solidFill>
                  <a:srgbClr val="000000"/>
                </a:solidFill>
                <a:latin typeface="Open Sans Bold"/>
                <a:ea typeface="Open Sans Bold"/>
                <a:cs typeface="Open Sans Bold"/>
                <a:sym typeface="Open Sans Bold"/>
              </a:rPr>
              <a:t>3.Religiniai ir istorinių įvykių įtaka </a:t>
            </a:r>
          </a:p>
          <a:p>
            <a:pPr algn="just">
              <a:lnSpc>
                <a:spcPts val="1300"/>
              </a:lnSpc>
            </a:pPr>
            <a:endParaRPr lang="en-US" sz="2600" b="1">
              <a:solidFill>
                <a:srgbClr val="000000"/>
              </a:solidFill>
              <a:latin typeface="Open Sans Bold"/>
              <a:ea typeface="Open Sans Bold"/>
              <a:cs typeface="Open Sans Bold"/>
              <a:sym typeface="Open Sans Bold"/>
            </a:endParaRPr>
          </a:p>
          <a:p>
            <a:pPr marL="539764" lvl="1" indent="-269882" algn="just">
              <a:lnSpc>
                <a:spcPts val="3500"/>
              </a:lnSpc>
              <a:buFont typeface="Arial"/>
              <a:buChar char="•"/>
            </a:pPr>
            <a:r>
              <a:rPr lang="en-US" sz="2500">
                <a:solidFill>
                  <a:srgbClr val="000000"/>
                </a:solidFill>
                <a:latin typeface="Open Sans"/>
                <a:ea typeface="Open Sans"/>
                <a:cs typeface="Open Sans"/>
                <a:sym typeface="Open Sans"/>
              </a:rPr>
              <a:t>Lietuvoje dažni religiniai ar istorijos įvykiai, lėmę leksiką (pvz., „Šventojo“ ar „Kryžiaus“ žodžiai). </a:t>
            </a:r>
          </a:p>
          <a:p>
            <a:pPr marL="539764" lvl="1" indent="-269882" algn="just">
              <a:lnSpc>
                <a:spcPts val="3500"/>
              </a:lnSpc>
              <a:buFont typeface="Arial"/>
              <a:buChar char="•"/>
            </a:pPr>
            <a:r>
              <a:rPr lang="en-US" sz="2500">
                <a:solidFill>
                  <a:srgbClr val="000000"/>
                </a:solidFill>
                <a:latin typeface="Open Sans"/>
                <a:ea typeface="Open Sans"/>
                <a:cs typeface="Open Sans"/>
                <a:sym typeface="Open Sans"/>
              </a:rPr>
              <a:t>Norvegijoje dažni žodžiai ir posakiai, susiję su vikingu palikimu, jūra ar kalnų kraštovaizdžiu.</a:t>
            </a:r>
          </a:p>
          <a:p>
            <a:pPr algn="just">
              <a:lnSpc>
                <a:spcPts val="3080"/>
              </a:lnSpc>
            </a:pPr>
            <a:endParaRPr lang="en-US" sz="2500">
              <a:solidFill>
                <a:srgbClr val="000000"/>
              </a:solidFill>
              <a:latin typeface="Open Sans"/>
              <a:ea typeface="Open Sans"/>
              <a:cs typeface="Open Sans"/>
              <a:sym typeface="Open Sans"/>
            </a:endParaRPr>
          </a:p>
        </p:txBody>
      </p:sp>
      <p:sp>
        <p:nvSpPr>
          <p:cNvPr id="7" name="TextBox 7"/>
          <p:cNvSpPr txBox="1"/>
          <p:nvPr/>
        </p:nvSpPr>
        <p:spPr>
          <a:xfrm>
            <a:off x="726061" y="3185705"/>
            <a:ext cx="16200646" cy="2076450"/>
          </a:xfrm>
          <a:prstGeom prst="rect">
            <a:avLst/>
          </a:prstGeom>
        </p:spPr>
        <p:txBody>
          <a:bodyPr lIns="0" tIns="0" rIns="0" bIns="0" rtlCol="0" anchor="t">
            <a:spAutoFit/>
          </a:bodyPr>
          <a:lstStyle/>
          <a:p>
            <a:pPr algn="just">
              <a:lnSpc>
                <a:spcPts val="3640"/>
              </a:lnSpc>
            </a:pPr>
            <a:r>
              <a:rPr lang="en-US" sz="2600" b="1">
                <a:solidFill>
                  <a:srgbClr val="000000"/>
                </a:solidFill>
                <a:latin typeface="Open Sans Bold"/>
                <a:ea typeface="Open Sans Bold"/>
                <a:cs typeface="Open Sans Bold"/>
                <a:sym typeface="Open Sans Bold"/>
              </a:rPr>
              <a:t>4.Įtakingos naujovės ir tarptautiniai žodžiai </a:t>
            </a:r>
          </a:p>
          <a:p>
            <a:pPr algn="just">
              <a:lnSpc>
                <a:spcPts val="1300"/>
              </a:lnSpc>
            </a:pPr>
            <a:endParaRPr lang="en-US" sz="2600" b="1">
              <a:solidFill>
                <a:srgbClr val="000000"/>
              </a:solidFill>
              <a:latin typeface="Open Sans Bold"/>
              <a:ea typeface="Open Sans Bold"/>
              <a:cs typeface="Open Sans Bold"/>
              <a:sym typeface="Open Sans Bold"/>
            </a:endParaRPr>
          </a:p>
          <a:p>
            <a:pPr marL="539754" lvl="1" indent="-269877" algn="just">
              <a:lnSpc>
                <a:spcPts val="3500"/>
              </a:lnSpc>
              <a:buFont typeface="Arial"/>
              <a:buChar char="•"/>
            </a:pPr>
            <a:r>
              <a:rPr lang="en-US" sz="2500">
                <a:solidFill>
                  <a:srgbClr val="000000"/>
                </a:solidFill>
                <a:latin typeface="Open Sans"/>
                <a:ea typeface="Open Sans"/>
                <a:cs typeface="Open Sans"/>
                <a:sym typeface="Open Sans"/>
              </a:rPr>
              <a:t>Abiejų šalių kalbose pasitaiko tarptautinių žodžių, tačiau jų įsisavinimas ir vartojimas gali skirtis dėl kultūrinių niuansų.</a:t>
            </a:r>
          </a:p>
          <a:p>
            <a:pPr algn="ctr">
              <a:lnSpc>
                <a:spcPts val="4759"/>
              </a:lnSpc>
            </a:pPr>
            <a:endParaRPr lang="en-US" sz="2500">
              <a:solidFill>
                <a:srgbClr val="000000"/>
              </a:solidFill>
              <a:latin typeface="Open Sans"/>
              <a:ea typeface="Open Sans"/>
              <a:cs typeface="Open Sans"/>
              <a:sym typeface="Open Sans"/>
            </a:endParaRPr>
          </a:p>
        </p:txBody>
      </p:sp>
      <p:sp>
        <p:nvSpPr>
          <p:cNvPr id="8" name="TextBox 8"/>
          <p:cNvSpPr txBox="1"/>
          <p:nvPr/>
        </p:nvSpPr>
        <p:spPr>
          <a:xfrm>
            <a:off x="726061" y="5398345"/>
            <a:ext cx="16200646" cy="1308099"/>
          </a:xfrm>
          <a:prstGeom prst="rect">
            <a:avLst/>
          </a:prstGeom>
        </p:spPr>
        <p:txBody>
          <a:bodyPr lIns="0" tIns="0" rIns="0" bIns="0" rtlCol="0" anchor="t">
            <a:spAutoFit/>
          </a:bodyPr>
          <a:lstStyle/>
          <a:p>
            <a:pPr algn="just">
              <a:lnSpc>
                <a:spcPts val="3500"/>
              </a:lnSpc>
            </a:pPr>
            <a:r>
              <a:rPr lang="en-US" sz="2500">
                <a:solidFill>
                  <a:srgbClr val="000000"/>
                </a:solidFill>
                <a:latin typeface="Open Sans"/>
                <a:ea typeface="Open Sans"/>
                <a:cs typeface="Open Sans"/>
                <a:sym typeface="Open Sans"/>
              </a:rPr>
              <a:t>Lietuvių ir norvegų leksika priklauso nuo kiekvienos šalies kultūrinio paveldo ir kalbinės istorijos. Skirtumai dažniausiai yra žodžių reikšmėse, posakiuose ir teminiuose akcentuose, atspindinčiuose kiekvienos šalies unikalų gyvenimo būdą, gamtos ypatybes ir tradicijas.</a:t>
            </a:r>
          </a:p>
        </p:txBody>
      </p:sp>
      <p:sp>
        <p:nvSpPr>
          <p:cNvPr id="9" name="TextBox 9"/>
          <p:cNvSpPr txBox="1"/>
          <p:nvPr/>
        </p:nvSpPr>
        <p:spPr>
          <a:xfrm>
            <a:off x="726061" y="7231801"/>
            <a:ext cx="16200646" cy="1746249"/>
          </a:xfrm>
          <a:prstGeom prst="rect">
            <a:avLst/>
          </a:prstGeom>
        </p:spPr>
        <p:txBody>
          <a:bodyPr lIns="0" tIns="0" rIns="0" bIns="0" rtlCol="0" anchor="t">
            <a:spAutoFit/>
          </a:bodyPr>
          <a:lstStyle/>
          <a:p>
            <a:pPr algn="just">
              <a:lnSpc>
                <a:spcPts val="3500"/>
              </a:lnSpc>
            </a:pPr>
            <a:r>
              <a:rPr lang="en-US" sz="2500">
                <a:solidFill>
                  <a:srgbClr val="000000"/>
                </a:solidFill>
                <a:latin typeface="Open Sans"/>
                <a:ea typeface="Open Sans"/>
                <a:cs typeface="Open Sans"/>
                <a:sym typeface="Open Sans"/>
              </a:rPr>
              <a:t>Remiantis </a:t>
            </a:r>
            <a:r>
              <a:rPr lang="en-US" sz="2500" b="1">
                <a:solidFill>
                  <a:srgbClr val="000000"/>
                </a:solidFill>
                <a:latin typeface="Open Sans Bold"/>
                <a:ea typeface="Open Sans Bold"/>
                <a:cs typeface="Open Sans Bold"/>
                <a:sym typeface="Open Sans Bold"/>
              </a:rPr>
              <a:t>UNESCO</a:t>
            </a:r>
            <a:r>
              <a:rPr lang="en-US" sz="2500">
                <a:solidFill>
                  <a:srgbClr val="000000"/>
                </a:solidFill>
                <a:latin typeface="Open Sans"/>
                <a:ea typeface="Open Sans"/>
                <a:cs typeface="Open Sans"/>
                <a:sym typeface="Open Sans"/>
              </a:rPr>
              <a:t> visuotine kultūrų įvairovės deklaracija, kultūrą reikia suvokti kaip įvairių visuomenės ar jos grupių dvasinių, materialinių, intelektinių ir emocinių ypatybių visumą, ir kad kultūra aprėpia ne tik meną ir literatūrą, bet ir gyvenimo būdą, mokėjimą sugyventi, vertybių sistemas, tradicijas ir tikėjimus. Kultūrų įvairovė yra bendras žmonijos paveldas, kurį reikia pripažinti ir išsaugoti dabarties ir ateities kartoms.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492889" y="478876"/>
            <a:ext cx="17302222" cy="9329248"/>
            <a:chOff x="0" y="0"/>
            <a:chExt cx="4556964" cy="2457086"/>
          </a:xfrm>
        </p:grpSpPr>
        <p:sp>
          <p:nvSpPr>
            <p:cNvPr id="3" name="Freeform 3"/>
            <p:cNvSpPr/>
            <p:nvPr/>
          </p:nvSpPr>
          <p:spPr>
            <a:xfrm>
              <a:off x="0" y="0"/>
              <a:ext cx="4556964" cy="2457086"/>
            </a:xfrm>
            <a:custGeom>
              <a:avLst/>
              <a:gdLst/>
              <a:ahLst/>
              <a:cxnLst/>
              <a:rect l="l" t="t" r="r" b="b"/>
              <a:pathLst>
                <a:path w="4556964" h="2457086">
                  <a:moveTo>
                    <a:pt x="44745" y="0"/>
                  </a:moveTo>
                  <a:lnTo>
                    <a:pt x="4512218" y="0"/>
                  </a:lnTo>
                  <a:cubicBezTo>
                    <a:pt x="4536930" y="0"/>
                    <a:pt x="4556964" y="20033"/>
                    <a:pt x="4556964" y="44745"/>
                  </a:cubicBezTo>
                  <a:lnTo>
                    <a:pt x="4556964" y="2412341"/>
                  </a:lnTo>
                  <a:cubicBezTo>
                    <a:pt x="4556964" y="2437053"/>
                    <a:pt x="4536930" y="2457086"/>
                    <a:pt x="4512218" y="2457086"/>
                  </a:cubicBezTo>
                  <a:lnTo>
                    <a:pt x="44745" y="2457086"/>
                  </a:lnTo>
                  <a:cubicBezTo>
                    <a:pt x="20033" y="2457086"/>
                    <a:pt x="0" y="2437053"/>
                    <a:pt x="0" y="2412341"/>
                  </a:cubicBezTo>
                  <a:lnTo>
                    <a:pt x="0" y="44745"/>
                  </a:lnTo>
                  <a:cubicBezTo>
                    <a:pt x="0" y="20033"/>
                    <a:pt x="20033" y="0"/>
                    <a:pt x="44745" y="0"/>
                  </a:cubicBezTo>
                  <a:close/>
                </a:path>
              </a:pathLst>
            </a:custGeom>
            <a:solidFill>
              <a:srgbClr val="084D5C"/>
            </a:solidFill>
            <a:ln w="123825" cap="rnd">
              <a:solidFill>
                <a:srgbClr val="EEEEE6"/>
              </a:solidFill>
              <a:prstDash val="dash"/>
              <a:round/>
            </a:ln>
          </p:spPr>
        </p:sp>
        <p:sp>
          <p:nvSpPr>
            <p:cNvPr id="4" name="TextBox 4"/>
            <p:cNvSpPr txBox="1"/>
            <p:nvPr/>
          </p:nvSpPr>
          <p:spPr>
            <a:xfrm>
              <a:off x="0" y="-38100"/>
              <a:ext cx="4556964" cy="249518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0" y="2367009"/>
            <a:ext cx="7812856" cy="7919991"/>
            <a:chOff x="0" y="0"/>
            <a:chExt cx="2057707" cy="2085923"/>
          </a:xfrm>
        </p:grpSpPr>
        <p:sp>
          <p:nvSpPr>
            <p:cNvPr id="6" name="Freeform 6"/>
            <p:cNvSpPr/>
            <p:nvPr/>
          </p:nvSpPr>
          <p:spPr>
            <a:xfrm>
              <a:off x="0" y="0"/>
              <a:ext cx="2057707" cy="2085923"/>
            </a:xfrm>
            <a:custGeom>
              <a:avLst/>
              <a:gdLst/>
              <a:ahLst/>
              <a:cxnLst/>
              <a:rect l="l" t="t" r="r" b="b"/>
              <a:pathLst>
                <a:path w="2057707" h="2085923">
                  <a:moveTo>
                    <a:pt x="0" y="0"/>
                  </a:moveTo>
                  <a:lnTo>
                    <a:pt x="2057707" y="0"/>
                  </a:lnTo>
                  <a:lnTo>
                    <a:pt x="2057707" y="2085923"/>
                  </a:lnTo>
                  <a:lnTo>
                    <a:pt x="0" y="2085923"/>
                  </a:lnTo>
                  <a:close/>
                </a:path>
              </a:pathLst>
            </a:custGeom>
            <a:solidFill>
              <a:srgbClr val="084D5C"/>
            </a:solidFill>
          </p:spPr>
        </p:sp>
        <p:sp>
          <p:nvSpPr>
            <p:cNvPr id="7" name="TextBox 7"/>
            <p:cNvSpPr txBox="1"/>
            <p:nvPr/>
          </p:nvSpPr>
          <p:spPr>
            <a:xfrm>
              <a:off x="0" y="-38100"/>
              <a:ext cx="2057707" cy="2124023"/>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114392" y="2608610"/>
            <a:ext cx="8927249" cy="8782181"/>
          </a:xfrm>
          <a:custGeom>
            <a:avLst/>
            <a:gdLst/>
            <a:ahLst/>
            <a:cxnLst/>
            <a:rect l="l" t="t" r="r" b="b"/>
            <a:pathLst>
              <a:path w="8927249" h="8782181">
                <a:moveTo>
                  <a:pt x="0" y="0"/>
                </a:moveTo>
                <a:lnTo>
                  <a:pt x="8927248" y="0"/>
                </a:lnTo>
                <a:lnTo>
                  <a:pt x="8927248" y="8782181"/>
                </a:lnTo>
                <a:lnTo>
                  <a:pt x="0" y="8782181"/>
                </a:lnTo>
                <a:lnTo>
                  <a:pt x="0" y="0"/>
                </a:lnTo>
                <a:close/>
              </a:path>
            </a:pathLst>
          </a:custGeom>
          <a:blipFill>
            <a:blip r:embed="rId2"/>
            <a:stretch>
              <a:fillRect/>
            </a:stretch>
          </a:blipFill>
        </p:spPr>
      </p:sp>
      <p:sp>
        <p:nvSpPr>
          <p:cNvPr id="9" name="TextBox 9"/>
          <p:cNvSpPr txBox="1"/>
          <p:nvPr/>
        </p:nvSpPr>
        <p:spPr>
          <a:xfrm>
            <a:off x="8027817" y="4018921"/>
            <a:ext cx="8842376" cy="1402246"/>
          </a:xfrm>
          <a:prstGeom prst="rect">
            <a:avLst/>
          </a:prstGeom>
        </p:spPr>
        <p:txBody>
          <a:bodyPr lIns="0" tIns="0" rIns="0" bIns="0" rtlCol="0" anchor="t">
            <a:spAutoFit/>
          </a:bodyPr>
          <a:lstStyle/>
          <a:p>
            <a:pPr algn="l">
              <a:lnSpc>
                <a:spcPts val="11435"/>
              </a:lnSpc>
            </a:pPr>
            <a:r>
              <a:rPr lang="en-US" sz="8168" b="1">
                <a:solidFill>
                  <a:srgbClr val="F8F2E9"/>
                </a:solidFill>
                <a:latin typeface="Source Serif Pro Bold"/>
                <a:ea typeface="Source Serif Pro Bold"/>
                <a:cs typeface="Source Serif Pro Bold"/>
                <a:sym typeface="Source Serif Pro Bold"/>
              </a:rPr>
              <a:t>AČIŪ UŽ DĖMESĮ!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146077" y="233570"/>
            <a:ext cx="17995846" cy="9819861"/>
            <a:chOff x="0" y="0"/>
            <a:chExt cx="4739647" cy="2586301"/>
          </a:xfrm>
        </p:grpSpPr>
        <p:sp>
          <p:nvSpPr>
            <p:cNvPr id="3" name="Freeform 3"/>
            <p:cNvSpPr/>
            <p:nvPr/>
          </p:nvSpPr>
          <p:spPr>
            <a:xfrm>
              <a:off x="0" y="0"/>
              <a:ext cx="4739647" cy="2586301"/>
            </a:xfrm>
            <a:custGeom>
              <a:avLst/>
              <a:gdLst/>
              <a:ahLst/>
              <a:cxnLst/>
              <a:rect l="l" t="t" r="r" b="b"/>
              <a:pathLst>
                <a:path w="4739647" h="2586301">
                  <a:moveTo>
                    <a:pt x="43021" y="0"/>
                  </a:moveTo>
                  <a:lnTo>
                    <a:pt x="4696626" y="0"/>
                  </a:lnTo>
                  <a:cubicBezTo>
                    <a:pt x="4708036" y="0"/>
                    <a:pt x="4718978" y="4533"/>
                    <a:pt x="4727046" y="12600"/>
                  </a:cubicBezTo>
                  <a:cubicBezTo>
                    <a:pt x="4735114" y="20668"/>
                    <a:pt x="4739647" y="31611"/>
                    <a:pt x="4739647" y="43021"/>
                  </a:cubicBezTo>
                  <a:lnTo>
                    <a:pt x="4739647" y="2543280"/>
                  </a:lnTo>
                  <a:cubicBezTo>
                    <a:pt x="4739647" y="2567040"/>
                    <a:pt x="4720386" y="2586301"/>
                    <a:pt x="4696626" y="2586301"/>
                  </a:cubicBezTo>
                  <a:lnTo>
                    <a:pt x="43021" y="2586301"/>
                  </a:lnTo>
                  <a:cubicBezTo>
                    <a:pt x="31611" y="2586301"/>
                    <a:pt x="20668" y="2581768"/>
                    <a:pt x="12600" y="2573700"/>
                  </a:cubicBezTo>
                  <a:cubicBezTo>
                    <a:pt x="4533" y="2565633"/>
                    <a:pt x="0" y="2554690"/>
                    <a:pt x="0" y="2543280"/>
                  </a:cubicBezTo>
                  <a:lnTo>
                    <a:pt x="0" y="43021"/>
                  </a:lnTo>
                  <a:cubicBezTo>
                    <a:pt x="0" y="19261"/>
                    <a:pt x="19261" y="0"/>
                    <a:pt x="43021" y="0"/>
                  </a:cubicBezTo>
                  <a:close/>
                </a:path>
              </a:pathLst>
            </a:custGeom>
            <a:solidFill>
              <a:srgbClr val="EEEEE6"/>
            </a:solidFill>
            <a:ln w="123825" cap="rnd">
              <a:solidFill>
                <a:srgbClr val="EEEEE6"/>
              </a:solidFill>
              <a:prstDash val="dash"/>
              <a:round/>
            </a:ln>
          </p:spPr>
        </p:sp>
        <p:sp>
          <p:nvSpPr>
            <p:cNvPr id="4" name="TextBox 4"/>
            <p:cNvSpPr txBox="1"/>
            <p:nvPr/>
          </p:nvSpPr>
          <p:spPr>
            <a:xfrm>
              <a:off x="0" y="-38100"/>
              <a:ext cx="4739647" cy="2624401"/>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78657" y="1477853"/>
            <a:ext cx="15330686" cy="1047749"/>
          </a:xfrm>
          <a:prstGeom prst="rect">
            <a:avLst/>
          </a:prstGeom>
        </p:spPr>
        <p:txBody>
          <a:bodyPr lIns="0" tIns="0" rIns="0" bIns="0" rtlCol="0" anchor="t">
            <a:spAutoFit/>
          </a:bodyPr>
          <a:lstStyle/>
          <a:p>
            <a:pPr algn="just">
              <a:lnSpc>
                <a:spcPts val="4200"/>
              </a:lnSpc>
            </a:pPr>
            <a:r>
              <a:rPr lang="en-US" sz="3000" b="1">
                <a:solidFill>
                  <a:srgbClr val="000000"/>
                </a:solidFill>
                <a:latin typeface="Open Sans Bold"/>
                <a:ea typeface="Open Sans Bold"/>
                <a:cs typeface="Open Sans Bold"/>
                <a:sym typeface="Open Sans Bold"/>
              </a:rPr>
              <a:t>Kultūra</a:t>
            </a:r>
            <a:r>
              <a:rPr lang="en-US" sz="3000">
                <a:solidFill>
                  <a:srgbClr val="000000"/>
                </a:solidFill>
                <a:latin typeface="Open Sans"/>
                <a:ea typeface="Open Sans"/>
                <a:cs typeface="Open Sans"/>
                <a:sym typeface="Open Sans"/>
              </a:rPr>
              <a:t> (lot. cultura – ugdymas, garbinimas) – visa, kas sukurta fiziniu ir protiniu visuomenės darbu. Sudaro materialinės, dvasinės visuomenės vertybės.</a:t>
            </a:r>
          </a:p>
        </p:txBody>
      </p:sp>
      <p:sp>
        <p:nvSpPr>
          <p:cNvPr id="6" name="TextBox 6"/>
          <p:cNvSpPr txBox="1"/>
          <p:nvPr/>
        </p:nvSpPr>
        <p:spPr>
          <a:xfrm>
            <a:off x="1478657" y="3362788"/>
            <a:ext cx="15330686" cy="2114550"/>
          </a:xfrm>
          <a:prstGeom prst="rect">
            <a:avLst/>
          </a:prstGeom>
        </p:spPr>
        <p:txBody>
          <a:bodyPr lIns="0" tIns="0" rIns="0" bIns="0" rtlCol="0" anchor="t">
            <a:spAutoFit/>
          </a:bodyPr>
          <a:lstStyle/>
          <a:p>
            <a:pPr algn="just">
              <a:lnSpc>
                <a:spcPts val="4200"/>
              </a:lnSpc>
            </a:pPr>
            <a:r>
              <a:rPr lang="en-US" sz="3000" b="1">
                <a:solidFill>
                  <a:srgbClr val="000000"/>
                </a:solidFill>
                <a:latin typeface="Open Sans Bold"/>
                <a:ea typeface="Open Sans Bold"/>
                <a:cs typeface="Open Sans Bold"/>
                <a:sym typeface="Open Sans Bold"/>
              </a:rPr>
              <a:t>Kultūrà</a:t>
            </a:r>
            <a:r>
              <a:rPr lang="en-US" sz="3000">
                <a:solidFill>
                  <a:srgbClr val="000000"/>
                </a:solidFill>
                <a:latin typeface="Open Sans"/>
                <a:ea typeface="Open Sans"/>
                <a:cs typeface="Open Sans"/>
                <a:sym typeface="Open Sans"/>
              </a:rPr>
              <a:t> (lot. cultura – apdirbimas, ugdymas, tobulinimas, garbinimas), žmogaus santykis su savimi, visuomene ir aplinka, apimantis individo ir visuomenės savivoką, tapatybę, gyvenimo būdą, kosmologines ir ontologines pasaulio vizijas, mąstymą, kūrybą, vaizduotės, proto ir sielos ugdymą.</a:t>
            </a:r>
          </a:p>
        </p:txBody>
      </p:sp>
      <p:sp>
        <p:nvSpPr>
          <p:cNvPr id="7" name="TextBox 7"/>
          <p:cNvSpPr txBox="1"/>
          <p:nvPr/>
        </p:nvSpPr>
        <p:spPr>
          <a:xfrm>
            <a:off x="1478657" y="6314524"/>
            <a:ext cx="15330686" cy="2673985"/>
          </a:xfrm>
          <a:prstGeom prst="rect">
            <a:avLst/>
          </a:prstGeom>
        </p:spPr>
        <p:txBody>
          <a:bodyPr lIns="0" tIns="0" rIns="0" bIns="0" rtlCol="0" anchor="t">
            <a:spAutoFit/>
          </a:bodyPr>
          <a:lstStyle/>
          <a:p>
            <a:pPr algn="just">
              <a:lnSpc>
                <a:spcPts val="4200"/>
              </a:lnSpc>
            </a:pPr>
            <a:r>
              <a:rPr lang="en-US" sz="3000" b="1">
                <a:solidFill>
                  <a:srgbClr val="000000"/>
                </a:solidFill>
                <a:latin typeface="Open Sans Bold"/>
                <a:ea typeface="Open Sans Bold"/>
                <a:cs typeface="Open Sans Bold"/>
                <a:sym typeface="Open Sans Bold"/>
              </a:rPr>
              <a:t>Kultūros apibrėžimas</a:t>
            </a:r>
          </a:p>
          <a:p>
            <a:pPr algn="just">
              <a:lnSpc>
                <a:spcPts val="4200"/>
              </a:lnSpc>
            </a:pPr>
            <a:r>
              <a:rPr lang="en-US" sz="3000">
                <a:solidFill>
                  <a:srgbClr val="000000"/>
                </a:solidFill>
                <a:latin typeface="Open Sans"/>
                <a:ea typeface="Open Sans"/>
                <a:cs typeface="Open Sans"/>
                <a:sym typeface="Open Sans"/>
              </a:rPr>
              <a:t>Kultūrą sudaro mitologija, mokslas, menas, filosofija, religija, moralė, teisė, technika, gamybos būdas, papročiai, folkloras, ritualai, žaidimai, pramogos, sportas, komunikacija ir kita. </a:t>
            </a:r>
          </a:p>
          <a:p>
            <a:pPr algn="ctr">
              <a:lnSpc>
                <a:spcPts val="4480"/>
              </a:lnSpc>
            </a:pPr>
            <a:endParaRPr lang="en-US" sz="3000">
              <a:solidFill>
                <a:srgbClr val="000000"/>
              </a:solidFill>
              <a:latin typeface="Open Sans"/>
              <a:ea typeface="Open Sans"/>
              <a:cs typeface="Open Sans"/>
              <a:sym typeface="Open Sans"/>
            </a:endParaRPr>
          </a:p>
        </p:txBody>
      </p:sp>
      <p:sp>
        <p:nvSpPr>
          <p:cNvPr id="8" name="TextBox 8"/>
          <p:cNvSpPr txBox="1"/>
          <p:nvPr/>
        </p:nvSpPr>
        <p:spPr>
          <a:xfrm>
            <a:off x="1478657" y="8940884"/>
            <a:ext cx="15330686" cy="389254"/>
          </a:xfrm>
          <a:prstGeom prst="rect">
            <a:avLst/>
          </a:prstGeom>
        </p:spPr>
        <p:txBody>
          <a:bodyPr lIns="0" tIns="0" rIns="0" bIns="0" rtlCol="0" anchor="t">
            <a:spAutoFit/>
          </a:bodyPr>
          <a:lstStyle/>
          <a:p>
            <a:pPr algn="r">
              <a:lnSpc>
                <a:spcPts val="3220"/>
              </a:lnSpc>
            </a:pPr>
            <a:r>
              <a:rPr lang="en-US" sz="2300">
                <a:solidFill>
                  <a:srgbClr val="000000"/>
                </a:solidFill>
                <a:latin typeface="Open Sans"/>
                <a:ea typeface="Open Sans"/>
                <a:cs typeface="Open Sans"/>
                <a:sym typeface="Open Sans"/>
              </a:rPr>
              <a:t>Leonidas Donskis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351372" y="376107"/>
            <a:ext cx="17749062" cy="9583280"/>
            <a:chOff x="0" y="0"/>
            <a:chExt cx="4674650" cy="2523991"/>
          </a:xfrm>
        </p:grpSpPr>
        <p:sp>
          <p:nvSpPr>
            <p:cNvPr id="3" name="Freeform 3"/>
            <p:cNvSpPr/>
            <p:nvPr/>
          </p:nvSpPr>
          <p:spPr>
            <a:xfrm>
              <a:off x="0" y="0"/>
              <a:ext cx="4674650" cy="2523991"/>
            </a:xfrm>
            <a:custGeom>
              <a:avLst/>
              <a:gdLst/>
              <a:ahLst/>
              <a:cxnLst/>
              <a:rect l="l" t="t" r="r" b="b"/>
              <a:pathLst>
                <a:path w="4674650" h="2523991">
                  <a:moveTo>
                    <a:pt x="43619" y="0"/>
                  </a:moveTo>
                  <a:lnTo>
                    <a:pt x="4631031" y="0"/>
                  </a:lnTo>
                  <a:cubicBezTo>
                    <a:pt x="4642600" y="0"/>
                    <a:pt x="4653694" y="4596"/>
                    <a:pt x="4661874" y="12776"/>
                  </a:cubicBezTo>
                  <a:cubicBezTo>
                    <a:pt x="4670054" y="20956"/>
                    <a:pt x="4674650" y="32050"/>
                    <a:pt x="4674650" y="43619"/>
                  </a:cubicBezTo>
                  <a:lnTo>
                    <a:pt x="4674650" y="2480372"/>
                  </a:lnTo>
                  <a:cubicBezTo>
                    <a:pt x="4674650" y="2491941"/>
                    <a:pt x="4670054" y="2503036"/>
                    <a:pt x="4661874" y="2511216"/>
                  </a:cubicBezTo>
                  <a:cubicBezTo>
                    <a:pt x="4653694" y="2519396"/>
                    <a:pt x="4642600" y="2523991"/>
                    <a:pt x="4631031" y="2523991"/>
                  </a:cubicBezTo>
                  <a:lnTo>
                    <a:pt x="43619" y="2523991"/>
                  </a:lnTo>
                  <a:cubicBezTo>
                    <a:pt x="32050" y="2523991"/>
                    <a:pt x="20956" y="2519396"/>
                    <a:pt x="12776" y="2511216"/>
                  </a:cubicBezTo>
                  <a:cubicBezTo>
                    <a:pt x="4596" y="2503036"/>
                    <a:pt x="0" y="2491941"/>
                    <a:pt x="0" y="2480372"/>
                  </a:cubicBezTo>
                  <a:lnTo>
                    <a:pt x="0" y="43619"/>
                  </a:lnTo>
                  <a:cubicBezTo>
                    <a:pt x="0" y="32050"/>
                    <a:pt x="4596" y="20956"/>
                    <a:pt x="12776" y="12776"/>
                  </a:cubicBezTo>
                  <a:cubicBezTo>
                    <a:pt x="20956" y="4596"/>
                    <a:pt x="32050" y="0"/>
                    <a:pt x="43619"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674650" cy="256209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142563" y="2903709"/>
            <a:ext cx="6422560" cy="6905978"/>
          </a:xfrm>
          <a:custGeom>
            <a:avLst/>
            <a:gdLst/>
            <a:ahLst/>
            <a:cxnLst/>
            <a:rect l="l" t="t" r="r" b="b"/>
            <a:pathLst>
              <a:path w="6422560" h="6905978">
                <a:moveTo>
                  <a:pt x="0" y="0"/>
                </a:moveTo>
                <a:lnTo>
                  <a:pt x="6422559" y="0"/>
                </a:lnTo>
                <a:lnTo>
                  <a:pt x="6422559" y="6905978"/>
                </a:lnTo>
                <a:lnTo>
                  <a:pt x="0" y="6905978"/>
                </a:lnTo>
                <a:lnTo>
                  <a:pt x="0" y="0"/>
                </a:lnTo>
                <a:close/>
              </a:path>
            </a:pathLst>
          </a:custGeom>
          <a:blipFill>
            <a:blip r:embed="rId2"/>
            <a:stretch>
              <a:fillRect/>
            </a:stretch>
          </a:blipFill>
        </p:spPr>
      </p:sp>
      <p:sp>
        <p:nvSpPr>
          <p:cNvPr id="6" name="Freeform 6"/>
          <p:cNvSpPr/>
          <p:nvPr/>
        </p:nvSpPr>
        <p:spPr>
          <a:xfrm>
            <a:off x="900927" y="1379743"/>
            <a:ext cx="11835500" cy="7527514"/>
          </a:xfrm>
          <a:custGeom>
            <a:avLst/>
            <a:gdLst/>
            <a:ahLst/>
            <a:cxnLst/>
            <a:rect l="l" t="t" r="r" b="b"/>
            <a:pathLst>
              <a:path w="11835500" h="7527514">
                <a:moveTo>
                  <a:pt x="0" y="0"/>
                </a:moveTo>
                <a:lnTo>
                  <a:pt x="11835500" y="0"/>
                </a:lnTo>
                <a:lnTo>
                  <a:pt x="11835500" y="7527514"/>
                </a:lnTo>
                <a:lnTo>
                  <a:pt x="0" y="7527514"/>
                </a:lnTo>
                <a:lnTo>
                  <a:pt x="0" y="0"/>
                </a:lnTo>
                <a:close/>
              </a:path>
            </a:pathLst>
          </a:custGeom>
          <a:blipFill>
            <a:blip r:embed="rId3"/>
            <a:stretch>
              <a:fillRect r="-12047" b="-30146"/>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224683" y="256170"/>
            <a:ext cx="17813461" cy="9780342"/>
            <a:chOff x="0" y="0"/>
            <a:chExt cx="4691611" cy="2575893"/>
          </a:xfrm>
        </p:grpSpPr>
        <p:sp>
          <p:nvSpPr>
            <p:cNvPr id="3" name="Freeform 3"/>
            <p:cNvSpPr/>
            <p:nvPr/>
          </p:nvSpPr>
          <p:spPr>
            <a:xfrm>
              <a:off x="0" y="0"/>
              <a:ext cx="4691611" cy="2575893"/>
            </a:xfrm>
            <a:custGeom>
              <a:avLst/>
              <a:gdLst/>
              <a:ahLst/>
              <a:cxnLst/>
              <a:rect l="l" t="t" r="r" b="b"/>
              <a:pathLst>
                <a:path w="4691611" h="2575893">
                  <a:moveTo>
                    <a:pt x="43461" y="0"/>
                  </a:moveTo>
                  <a:lnTo>
                    <a:pt x="4648150" y="0"/>
                  </a:lnTo>
                  <a:cubicBezTo>
                    <a:pt x="4659676" y="0"/>
                    <a:pt x="4670731" y="4579"/>
                    <a:pt x="4678881" y="12729"/>
                  </a:cubicBezTo>
                  <a:cubicBezTo>
                    <a:pt x="4687032" y="20880"/>
                    <a:pt x="4691611" y="31934"/>
                    <a:pt x="4691611" y="43461"/>
                  </a:cubicBezTo>
                  <a:lnTo>
                    <a:pt x="4691611" y="2532431"/>
                  </a:lnTo>
                  <a:cubicBezTo>
                    <a:pt x="4691611" y="2543958"/>
                    <a:pt x="4687032" y="2555013"/>
                    <a:pt x="4678881" y="2563163"/>
                  </a:cubicBezTo>
                  <a:cubicBezTo>
                    <a:pt x="4670731" y="2571314"/>
                    <a:pt x="4659676" y="2575893"/>
                    <a:pt x="4648150" y="2575893"/>
                  </a:cubicBezTo>
                  <a:lnTo>
                    <a:pt x="43461" y="2575893"/>
                  </a:lnTo>
                  <a:cubicBezTo>
                    <a:pt x="31934" y="2575893"/>
                    <a:pt x="20880" y="2571314"/>
                    <a:pt x="12729" y="2563163"/>
                  </a:cubicBezTo>
                  <a:cubicBezTo>
                    <a:pt x="4579" y="2555013"/>
                    <a:pt x="0" y="2543958"/>
                    <a:pt x="0" y="2532431"/>
                  </a:cubicBezTo>
                  <a:lnTo>
                    <a:pt x="0" y="43461"/>
                  </a:lnTo>
                  <a:cubicBezTo>
                    <a:pt x="0" y="31934"/>
                    <a:pt x="4579" y="20880"/>
                    <a:pt x="12729" y="12729"/>
                  </a:cubicBezTo>
                  <a:cubicBezTo>
                    <a:pt x="20880" y="4579"/>
                    <a:pt x="31934" y="0"/>
                    <a:pt x="43461" y="0"/>
                  </a:cubicBezTo>
                  <a:close/>
                </a:path>
              </a:pathLst>
            </a:custGeom>
            <a:solidFill>
              <a:srgbClr val="EEEEE6"/>
            </a:solidFill>
            <a:ln w="123825" cap="rnd">
              <a:solidFill>
                <a:srgbClr val="EEEEE6"/>
              </a:solidFill>
              <a:prstDash val="dash"/>
              <a:round/>
            </a:ln>
          </p:spPr>
        </p:sp>
        <p:sp>
          <p:nvSpPr>
            <p:cNvPr id="4" name="TextBox 4"/>
            <p:cNvSpPr txBox="1"/>
            <p:nvPr/>
          </p:nvSpPr>
          <p:spPr>
            <a:xfrm>
              <a:off x="0" y="-38100"/>
              <a:ext cx="4691611" cy="261399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1910373" y="4276408"/>
            <a:ext cx="6127771" cy="5760105"/>
          </a:xfrm>
          <a:custGeom>
            <a:avLst/>
            <a:gdLst/>
            <a:ahLst/>
            <a:cxnLst/>
            <a:rect l="l" t="t" r="r" b="b"/>
            <a:pathLst>
              <a:path w="6127771" h="5760105">
                <a:moveTo>
                  <a:pt x="0" y="0"/>
                </a:moveTo>
                <a:lnTo>
                  <a:pt x="6127771" y="0"/>
                </a:lnTo>
                <a:lnTo>
                  <a:pt x="6127771" y="5760105"/>
                </a:lnTo>
                <a:lnTo>
                  <a:pt x="0" y="57601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821878" y="1688489"/>
            <a:ext cx="12795085" cy="6649974"/>
          </a:xfrm>
          <a:custGeom>
            <a:avLst/>
            <a:gdLst/>
            <a:ahLst/>
            <a:cxnLst/>
            <a:rect l="l" t="t" r="r" b="b"/>
            <a:pathLst>
              <a:path w="12795085" h="6649974">
                <a:moveTo>
                  <a:pt x="0" y="0"/>
                </a:moveTo>
                <a:lnTo>
                  <a:pt x="12795085" y="0"/>
                </a:lnTo>
                <a:lnTo>
                  <a:pt x="12795085" y="6649974"/>
                </a:lnTo>
                <a:lnTo>
                  <a:pt x="0" y="6649974"/>
                </a:lnTo>
                <a:lnTo>
                  <a:pt x="0" y="0"/>
                </a:lnTo>
                <a:close/>
              </a:path>
            </a:pathLst>
          </a:custGeom>
          <a:blipFill>
            <a:blip r:embed="rId4"/>
            <a:stretch>
              <a:fillRect t="-2097" r="-6401" b="-28671"/>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194557" y="225111"/>
            <a:ext cx="17200716" cy="9836779"/>
            <a:chOff x="0" y="0"/>
            <a:chExt cx="4530230" cy="2590756"/>
          </a:xfrm>
        </p:grpSpPr>
        <p:sp>
          <p:nvSpPr>
            <p:cNvPr id="3" name="Freeform 3"/>
            <p:cNvSpPr/>
            <p:nvPr/>
          </p:nvSpPr>
          <p:spPr>
            <a:xfrm>
              <a:off x="0" y="0"/>
              <a:ext cx="4530230" cy="2590756"/>
            </a:xfrm>
            <a:custGeom>
              <a:avLst/>
              <a:gdLst/>
              <a:ahLst/>
              <a:cxnLst/>
              <a:rect l="l" t="t" r="r" b="b"/>
              <a:pathLst>
                <a:path w="4530230" h="2590756">
                  <a:moveTo>
                    <a:pt x="45009" y="0"/>
                  </a:moveTo>
                  <a:lnTo>
                    <a:pt x="4485220" y="0"/>
                  </a:lnTo>
                  <a:cubicBezTo>
                    <a:pt x="4497158" y="0"/>
                    <a:pt x="4508606" y="4742"/>
                    <a:pt x="4517047" y="13183"/>
                  </a:cubicBezTo>
                  <a:cubicBezTo>
                    <a:pt x="4525488" y="21624"/>
                    <a:pt x="4530230" y="33072"/>
                    <a:pt x="4530230" y="45009"/>
                  </a:cubicBezTo>
                  <a:lnTo>
                    <a:pt x="4530230" y="2545747"/>
                  </a:lnTo>
                  <a:cubicBezTo>
                    <a:pt x="4530230" y="2570605"/>
                    <a:pt x="4510078" y="2590756"/>
                    <a:pt x="4485220" y="2590756"/>
                  </a:cubicBezTo>
                  <a:lnTo>
                    <a:pt x="45009" y="2590756"/>
                  </a:lnTo>
                  <a:cubicBezTo>
                    <a:pt x="20151" y="2590756"/>
                    <a:pt x="0" y="2570605"/>
                    <a:pt x="0" y="2545747"/>
                  </a:cubicBezTo>
                  <a:lnTo>
                    <a:pt x="0" y="45009"/>
                  </a:lnTo>
                  <a:cubicBezTo>
                    <a:pt x="0" y="20151"/>
                    <a:pt x="20151" y="0"/>
                    <a:pt x="45009"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530230" cy="2628856"/>
            </a:xfrm>
            <a:prstGeom prst="rect">
              <a:avLst/>
            </a:prstGeom>
          </p:spPr>
          <p:txBody>
            <a:bodyPr lIns="50800" tIns="50800" rIns="50800" bIns="50800" rtlCol="0" anchor="ctr"/>
            <a:lstStyle/>
            <a:p>
              <a:pPr algn="ctr">
                <a:lnSpc>
                  <a:spcPts val="2659"/>
                </a:lnSpc>
                <a:spcBef>
                  <a:spcPct val="0"/>
                </a:spcBef>
              </a:pPr>
              <a:endParaRPr/>
            </a:p>
            <a:p>
              <a:pPr algn="ctr">
                <a:lnSpc>
                  <a:spcPts val="2659"/>
                </a:lnSpc>
                <a:spcBef>
                  <a:spcPct val="0"/>
                </a:spcBef>
              </a:pPr>
              <a:endParaRPr/>
            </a:p>
            <a:p>
              <a:pPr algn="ctr">
                <a:lnSpc>
                  <a:spcPts val="2659"/>
                </a:lnSpc>
                <a:spcBef>
                  <a:spcPct val="0"/>
                </a:spcBef>
              </a:pPr>
              <a:endParaRPr/>
            </a:p>
            <a:p>
              <a:pPr algn="ctr">
                <a:lnSpc>
                  <a:spcPts val="2659"/>
                </a:lnSpc>
                <a:spcBef>
                  <a:spcPct val="0"/>
                </a:spcBef>
              </a:pPr>
              <a:endParaRPr/>
            </a:p>
          </p:txBody>
        </p:sp>
      </p:grpSp>
      <p:sp>
        <p:nvSpPr>
          <p:cNvPr id="5" name="Freeform 5"/>
          <p:cNvSpPr/>
          <p:nvPr/>
        </p:nvSpPr>
        <p:spPr>
          <a:xfrm rot="890287">
            <a:off x="13586079" y="4964433"/>
            <a:ext cx="4484775" cy="4828829"/>
          </a:xfrm>
          <a:custGeom>
            <a:avLst/>
            <a:gdLst/>
            <a:ahLst/>
            <a:cxnLst/>
            <a:rect l="l" t="t" r="r" b="b"/>
            <a:pathLst>
              <a:path w="4484775" h="4828829">
                <a:moveTo>
                  <a:pt x="0" y="0"/>
                </a:moveTo>
                <a:lnTo>
                  <a:pt x="4484775" y="0"/>
                </a:lnTo>
                <a:lnTo>
                  <a:pt x="4484775" y="4828829"/>
                </a:lnTo>
                <a:lnTo>
                  <a:pt x="0" y="4828829"/>
                </a:lnTo>
                <a:lnTo>
                  <a:pt x="0" y="0"/>
                </a:lnTo>
                <a:close/>
              </a:path>
            </a:pathLst>
          </a:custGeom>
          <a:blipFill>
            <a:blip r:embed="rId2"/>
            <a:stretch>
              <a:fillRect/>
            </a:stretch>
          </a:blipFill>
        </p:spPr>
      </p:sp>
      <p:sp>
        <p:nvSpPr>
          <p:cNvPr id="6" name="Freeform 6"/>
          <p:cNvSpPr/>
          <p:nvPr/>
        </p:nvSpPr>
        <p:spPr>
          <a:xfrm>
            <a:off x="492768" y="1686069"/>
            <a:ext cx="16015647" cy="5569252"/>
          </a:xfrm>
          <a:custGeom>
            <a:avLst/>
            <a:gdLst/>
            <a:ahLst/>
            <a:cxnLst/>
            <a:rect l="l" t="t" r="r" b="b"/>
            <a:pathLst>
              <a:path w="16015647" h="5569252">
                <a:moveTo>
                  <a:pt x="0" y="0"/>
                </a:moveTo>
                <a:lnTo>
                  <a:pt x="16015647" y="0"/>
                </a:lnTo>
                <a:lnTo>
                  <a:pt x="16015647" y="5569253"/>
                </a:lnTo>
                <a:lnTo>
                  <a:pt x="0" y="5569253"/>
                </a:lnTo>
                <a:lnTo>
                  <a:pt x="0" y="0"/>
                </a:lnTo>
                <a:close/>
              </a:path>
            </a:pathLst>
          </a:custGeom>
          <a:blipFill>
            <a:blip r:embed="rId3"/>
            <a:stretch>
              <a:fillRect t="-1356" r="-45048" b="-29514"/>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228392" y="216652"/>
            <a:ext cx="17826669" cy="9938285"/>
            <a:chOff x="0" y="0"/>
            <a:chExt cx="4695090" cy="2617491"/>
          </a:xfrm>
        </p:grpSpPr>
        <p:sp>
          <p:nvSpPr>
            <p:cNvPr id="3" name="Freeform 3"/>
            <p:cNvSpPr/>
            <p:nvPr/>
          </p:nvSpPr>
          <p:spPr>
            <a:xfrm>
              <a:off x="0" y="0"/>
              <a:ext cx="4695090" cy="2617491"/>
            </a:xfrm>
            <a:custGeom>
              <a:avLst/>
              <a:gdLst/>
              <a:ahLst/>
              <a:cxnLst/>
              <a:rect l="l" t="t" r="r" b="b"/>
              <a:pathLst>
                <a:path w="4695090" h="2617491">
                  <a:moveTo>
                    <a:pt x="43429" y="0"/>
                  </a:moveTo>
                  <a:lnTo>
                    <a:pt x="4651661" y="0"/>
                  </a:lnTo>
                  <a:cubicBezTo>
                    <a:pt x="4675646" y="0"/>
                    <a:pt x="4695090" y="19444"/>
                    <a:pt x="4695090" y="43429"/>
                  </a:cubicBezTo>
                  <a:lnTo>
                    <a:pt x="4695090" y="2574062"/>
                  </a:lnTo>
                  <a:cubicBezTo>
                    <a:pt x="4695090" y="2598047"/>
                    <a:pt x="4675646" y="2617491"/>
                    <a:pt x="4651661" y="2617491"/>
                  </a:cubicBezTo>
                  <a:lnTo>
                    <a:pt x="43429" y="2617491"/>
                  </a:lnTo>
                  <a:cubicBezTo>
                    <a:pt x="19444" y="2617491"/>
                    <a:pt x="0" y="2598047"/>
                    <a:pt x="0" y="2574062"/>
                  </a:cubicBezTo>
                  <a:lnTo>
                    <a:pt x="0" y="43429"/>
                  </a:lnTo>
                  <a:cubicBezTo>
                    <a:pt x="0" y="19444"/>
                    <a:pt x="19444" y="0"/>
                    <a:pt x="43429" y="0"/>
                  </a:cubicBezTo>
                  <a:close/>
                </a:path>
              </a:pathLst>
            </a:custGeom>
            <a:solidFill>
              <a:srgbClr val="EEEEE6"/>
            </a:solidFill>
            <a:ln w="123825" cap="rnd">
              <a:solidFill>
                <a:srgbClr val="EEEEE6"/>
              </a:solidFill>
              <a:prstDash val="dash"/>
              <a:round/>
            </a:ln>
          </p:spPr>
        </p:sp>
        <p:sp>
          <p:nvSpPr>
            <p:cNvPr id="4" name="TextBox 4"/>
            <p:cNvSpPr txBox="1"/>
            <p:nvPr/>
          </p:nvSpPr>
          <p:spPr>
            <a:xfrm>
              <a:off x="0" y="-38100"/>
              <a:ext cx="4695090" cy="2655591"/>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58915" y="1496686"/>
            <a:ext cx="14365624" cy="7902397"/>
          </a:xfrm>
          <a:custGeom>
            <a:avLst/>
            <a:gdLst/>
            <a:ahLst/>
            <a:cxnLst/>
            <a:rect l="l" t="t" r="r" b="b"/>
            <a:pathLst>
              <a:path w="14365624" h="7902397">
                <a:moveTo>
                  <a:pt x="0" y="0"/>
                </a:moveTo>
                <a:lnTo>
                  <a:pt x="14365624" y="0"/>
                </a:lnTo>
                <a:lnTo>
                  <a:pt x="14365624" y="7902398"/>
                </a:lnTo>
                <a:lnTo>
                  <a:pt x="0" y="7902398"/>
                </a:lnTo>
                <a:lnTo>
                  <a:pt x="0" y="0"/>
                </a:lnTo>
                <a:close/>
              </a:path>
            </a:pathLst>
          </a:custGeom>
          <a:blipFill>
            <a:blip r:embed="rId2"/>
            <a:stretch>
              <a:fillRect t="-1775" r="-1341" b="-2083"/>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grpSp>
        <p:nvGrpSpPr>
          <p:cNvPr id="2" name="Group 2"/>
          <p:cNvGrpSpPr/>
          <p:nvPr/>
        </p:nvGrpSpPr>
        <p:grpSpPr>
          <a:xfrm>
            <a:off x="177639" y="233570"/>
            <a:ext cx="17911258" cy="9836779"/>
            <a:chOff x="0" y="0"/>
            <a:chExt cx="4717368" cy="2590756"/>
          </a:xfrm>
        </p:grpSpPr>
        <p:sp>
          <p:nvSpPr>
            <p:cNvPr id="3" name="Freeform 3"/>
            <p:cNvSpPr/>
            <p:nvPr/>
          </p:nvSpPr>
          <p:spPr>
            <a:xfrm>
              <a:off x="0" y="0"/>
              <a:ext cx="4717368" cy="2590756"/>
            </a:xfrm>
            <a:custGeom>
              <a:avLst/>
              <a:gdLst/>
              <a:ahLst/>
              <a:cxnLst/>
              <a:rect l="l" t="t" r="r" b="b"/>
              <a:pathLst>
                <a:path w="4717368" h="2590756">
                  <a:moveTo>
                    <a:pt x="43224" y="0"/>
                  </a:moveTo>
                  <a:lnTo>
                    <a:pt x="4674145" y="0"/>
                  </a:lnTo>
                  <a:cubicBezTo>
                    <a:pt x="4685608" y="0"/>
                    <a:pt x="4696602" y="4554"/>
                    <a:pt x="4704708" y="12660"/>
                  </a:cubicBezTo>
                  <a:cubicBezTo>
                    <a:pt x="4712814" y="20766"/>
                    <a:pt x="4717368" y="31760"/>
                    <a:pt x="4717368" y="43224"/>
                  </a:cubicBezTo>
                  <a:lnTo>
                    <a:pt x="4717368" y="2547533"/>
                  </a:lnTo>
                  <a:cubicBezTo>
                    <a:pt x="4717368" y="2558996"/>
                    <a:pt x="4712814" y="2569990"/>
                    <a:pt x="4704708" y="2578097"/>
                  </a:cubicBezTo>
                  <a:cubicBezTo>
                    <a:pt x="4696602" y="2586202"/>
                    <a:pt x="4685608" y="2590756"/>
                    <a:pt x="4674145" y="2590756"/>
                  </a:cubicBezTo>
                  <a:lnTo>
                    <a:pt x="43224" y="2590756"/>
                  </a:lnTo>
                  <a:cubicBezTo>
                    <a:pt x="31760" y="2590756"/>
                    <a:pt x="20766" y="2586202"/>
                    <a:pt x="12660" y="2578097"/>
                  </a:cubicBezTo>
                  <a:cubicBezTo>
                    <a:pt x="4554" y="2569990"/>
                    <a:pt x="0" y="2558996"/>
                    <a:pt x="0" y="2547533"/>
                  </a:cubicBezTo>
                  <a:lnTo>
                    <a:pt x="0" y="43224"/>
                  </a:lnTo>
                  <a:cubicBezTo>
                    <a:pt x="0" y="31760"/>
                    <a:pt x="4554" y="20766"/>
                    <a:pt x="12660" y="12660"/>
                  </a:cubicBezTo>
                  <a:cubicBezTo>
                    <a:pt x="20766" y="4554"/>
                    <a:pt x="31760" y="0"/>
                    <a:pt x="43224" y="0"/>
                  </a:cubicBezTo>
                  <a:close/>
                </a:path>
              </a:pathLst>
            </a:custGeom>
            <a:solidFill>
              <a:srgbClr val="EEEEE6"/>
            </a:solidFill>
            <a:ln w="123825" cap="rnd">
              <a:solidFill>
                <a:srgbClr val="084D5C"/>
              </a:solidFill>
              <a:prstDash val="dash"/>
              <a:round/>
            </a:ln>
          </p:spPr>
        </p:sp>
        <p:sp>
          <p:nvSpPr>
            <p:cNvPr id="4" name="TextBox 4"/>
            <p:cNvSpPr txBox="1"/>
            <p:nvPr/>
          </p:nvSpPr>
          <p:spPr>
            <a:xfrm>
              <a:off x="0" y="-38100"/>
              <a:ext cx="4717368" cy="2628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0355797" y="1406514"/>
            <a:ext cx="7219408" cy="5161877"/>
          </a:xfrm>
          <a:custGeom>
            <a:avLst/>
            <a:gdLst/>
            <a:ahLst/>
            <a:cxnLst/>
            <a:rect l="l" t="t" r="r" b="b"/>
            <a:pathLst>
              <a:path w="7219408" h="5161877">
                <a:moveTo>
                  <a:pt x="0" y="0"/>
                </a:moveTo>
                <a:lnTo>
                  <a:pt x="7219408" y="0"/>
                </a:lnTo>
                <a:lnTo>
                  <a:pt x="7219408" y="5161877"/>
                </a:lnTo>
                <a:lnTo>
                  <a:pt x="0" y="5161877"/>
                </a:lnTo>
                <a:lnTo>
                  <a:pt x="0" y="0"/>
                </a:lnTo>
                <a:close/>
              </a:path>
            </a:pathLst>
          </a:custGeom>
          <a:blipFill>
            <a:blip r:embed="rId2"/>
            <a:stretch>
              <a:fillRect/>
            </a:stretch>
          </a:blipFill>
        </p:spPr>
      </p:sp>
      <p:sp>
        <p:nvSpPr>
          <p:cNvPr id="6" name="Freeform 6"/>
          <p:cNvSpPr/>
          <p:nvPr/>
        </p:nvSpPr>
        <p:spPr>
          <a:xfrm>
            <a:off x="754860" y="1028700"/>
            <a:ext cx="10155577" cy="8283411"/>
          </a:xfrm>
          <a:custGeom>
            <a:avLst/>
            <a:gdLst/>
            <a:ahLst/>
            <a:cxnLst/>
            <a:rect l="l" t="t" r="r" b="b"/>
            <a:pathLst>
              <a:path w="10155577" h="8283411">
                <a:moveTo>
                  <a:pt x="0" y="0"/>
                </a:moveTo>
                <a:lnTo>
                  <a:pt x="10155577" y="0"/>
                </a:lnTo>
                <a:lnTo>
                  <a:pt x="10155577" y="8283411"/>
                </a:lnTo>
                <a:lnTo>
                  <a:pt x="0" y="8283411"/>
                </a:lnTo>
                <a:lnTo>
                  <a:pt x="0" y="0"/>
                </a:lnTo>
                <a:close/>
              </a:path>
            </a:pathLst>
          </a:custGeom>
          <a:blipFill>
            <a:blip r:embed="rId3"/>
            <a:stretch>
              <a:fillRect r="-3672" b="-11374"/>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194557" y="216652"/>
            <a:ext cx="17894340" cy="9904449"/>
            <a:chOff x="0" y="0"/>
            <a:chExt cx="4712913" cy="2608579"/>
          </a:xfrm>
        </p:grpSpPr>
        <p:sp>
          <p:nvSpPr>
            <p:cNvPr id="3" name="Freeform 3"/>
            <p:cNvSpPr/>
            <p:nvPr/>
          </p:nvSpPr>
          <p:spPr>
            <a:xfrm>
              <a:off x="0" y="0"/>
              <a:ext cx="4712913" cy="2608579"/>
            </a:xfrm>
            <a:custGeom>
              <a:avLst/>
              <a:gdLst/>
              <a:ahLst/>
              <a:cxnLst/>
              <a:rect l="l" t="t" r="r" b="b"/>
              <a:pathLst>
                <a:path w="4712913" h="2608579">
                  <a:moveTo>
                    <a:pt x="43265" y="0"/>
                  </a:moveTo>
                  <a:lnTo>
                    <a:pt x="4669648" y="0"/>
                  </a:lnTo>
                  <a:cubicBezTo>
                    <a:pt x="4693543" y="0"/>
                    <a:pt x="4712913" y="19370"/>
                    <a:pt x="4712913" y="43265"/>
                  </a:cubicBezTo>
                  <a:lnTo>
                    <a:pt x="4712913" y="2565315"/>
                  </a:lnTo>
                  <a:cubicBezTo>
                    <a:pt x="4712913" y="2576789"/>
                    <a:pt x="4708354" y="2587794"/>
                    <a:pt x="4700241" y="2595907"/>
                  </a:cubicBezTo>
                  <a:cubicBezTo>
                    <a:pt x="4692127" y="2604021"/>
                    <a:pt x="4681122" y="2608579"/>
                    <a:pt x="4669648" y="2608579"/>
                  </a:cubicBezTo>
                  <a:lnTo>
                    <a:pt x="43265" y="2608579"/>
                  </a:lnTo>
                  <a:cubicBezTo>
                    <a:pt x="31790" y="2608579"/>
                    <a:pt x="20786" y="2604021"/>
                    <a:pt x="12672" y="2595907"/>
                  </a:cubicBezTo>
                  <a:cubicBezTo>
                    <a:pt x="4558" y="2587794"/>
                    <a:pt x="0" y="2576789"/>
                    <a:pt x="0" y="2565315"/>
                  </a:cubicBezTo>
                  <a:lnTo>
                    <a:pt x="0" y="43265"/>
                  </a:lnTo>
                  <a:cubicBezTo>
                    <a:pt x="0" y="31790"/>
                    <a:pt x="4558" y="20786"/>
                    <a:pt x="12672" y="12672"/>
                  </a:cubicBezTo>
                  <a:cubicBezTo>
                    <a:pt x="20786" y="4558"/>
                    <a:pt x="31790" y="0"/>
                    <a:pt x="43265" y="0"/>
                  </a:cubicBezTo>
                  <a:close/>
                </a:path>
              </a:pathLst>
            </a:custGeom>
            <a:solidFill>
              <a:srgbClr val="084D5C"/>
            </a:solidFill>
            <a:ln w="123825" cap="rnd">
              <a:solidFill>
                <a:srgbClr val="EEEEE6"/>
              </a:solidFill>
              <a:prstDash val="dash"/>
              <a:round/>
            </a:ln>
          </p:spPr>
        </p:sp>
        <p:sp>
          <p:nvSpPr>
            <p:cNvPr id="4" name="TextBox 4"/>
            <p:cNvSpPr txBox="1"/>
            <p:nvPr/>
          </p:nvSpPr>
          <p:spPr>
            <a:xfrm>
              <a:off x="0" y="-38100"/>
              <a:ext cx="4712913" cy="2646679"/>
            </a:xfrm>
            <a:prstGeom prst="rect">
              <a:avLst/>
            </a:prstGeom>
          </p:spPr>
          <p:txBody>
            <a:bodyPr lIns="50800" tIns="50800" rIns="50800" bIns="50800" rtlCol="0" anchor="ctr"/>
            <a:lstStyle/>
            <a:p>
              <a:pPr algn="ctr">
                <a:lnSpc>
                  <a:spcPts val="2659"/>
                </a:lnSpc>
                <a:spcBef>
                  <a:spcPct val="0"/>
                </a:spcBef>
              </a:pPr>
              <a:endParaRPr/>
            </a:p>
            <a:p>
              <a:pPr algn="ctr">
                <a:lnSpc>
                  <a:spcPts val="2659"/>
                </a:lnSpc>
                <a:spcBef>
                  <a:spcPct val="0"/>
                </a:spcBef>
              </a:pPr>
              <a:endParaRPr/>
            </a:p>
          </p:txBody>
        </p:sp>
      </p:grpSp>
      <p:sp>
        <p:nvSpPr>
          <p:cNvPr id="5" name="Freeform 5"/>
          <p:cNvSpPr/>
          <p:nvPr/>
        </p:nvSpPr>
        <p:spPr>
          <a:xfrm>
            <a:off x="497982" y="3879280"/>
            <a:ext cx="12986350" cy="5595028"/>
          </a:xfrm>
          <a:custGeom>
            <a:avLst/>
            <a:gdLst/>
            <a:ahLst/>
            <a:cxnLst/>
            <a:rect l="l" t="t" r="r" b="b"/>
            <a:pathLst>
              <a:path w="12986350" h="5595028">
                <a:moveTo>
                  <a:pt x="0" y="0"/>
                </a:moveTo>
                <a:lnTo>
                  <a:pt x="12986350" y="0"/>
                </a:lnTo>
                <a:lnTo>
                  <a:pt x="12986350" y="5595028"/>
                </a:lnTo>
                <a:lnTo>
                  <a:pt x="0" y="5595028"/>
                </a:lnTo>
                <a:lnTo>
                  <a:pt x="0" y="0"/>
                </a:lnTo>
                <a:close/>
              </a:path>
            </a:pathLst>
          </a:custGeom>
          <a:blipFill>
            <a:blip r:embed="rId2"/>
            <a:stretch>
              <a:fillRect t="-950" b="-7849"/>
            </a:stretch>
          </a:blipFill>
        </p:spPr>
      </p:sp>
      <p:sp>
        <p:nvSpPr>
          <p:cNvPr id="6" name="Freeform 6"/>
          <p:cNvSpPr/>
          <p:nvPr/>
        </p:nvSpPr>
        <p:spPr>
          <a:xfrm>
            <a:off x="10233058" y="576373"/>
            <a:ext cx="7286779" cy="7446523"/>
          </a:xfrm>
          <a:custGeom>
            <a:avLst/>
            <a:gdLst/>
            <a:ahLst/>
            <a:cxnLst/>
            <a:rect l="l" t="t" r="r" b="b"/>
            <a:pathLst>
              <a:path w="7286779" h="7446523">
                <a:moveTo>
                  <a:pt x="0" y="0"/>
                </a:moveTo>
                <a:lnTo>
                  <a:pt x="7286779" y="0"/>
                </a:lnTo>
                <a:lnTo>
                  <a:pt x="7286779" y="7446523"/>
                </a:lnTo>
                <a:lnTo>
                  <a:pt x="0" y="7446523"/>
                </a:lnTo>
                <a:lnTo>
                  <a:pt x="0" y="0"/>
                </a:lnTo>
                <a:close/>
              </a:path>
            </a:pathLst>
          </a:custGeom>
          <a:blipFill>
            <a:blip r:embed="rId3"/>
            <a:stretch>
              <a:fillRect/>
            </a:stretch>
          </a:blipFill>
        </p:spPr>
      </p:sp>
      <p:sp>
        <p:nvSpPr>
          <p:cNvPr id="7" name="Freeform 7"/>
          <p:cNvSpPr/>
          <p:nvPr/>
        </p:nvSpPr>
        <p:spPr>
          <a:xfrm>
            <a:off x="12427431" y="7870090"/>
            <a:ext cx="2898033" cy="152805"/>
          </a:xfrm>
          <a:custGeom>
            <a:avLst/>
            <a:gdLst/>
            <a:ahLst/>
            <a:cxnLst/>
            <a:rect l="l" t="t" r="r" b="b"/>
            <a:pathLst>
              <a:path w="2898033" h="152805">
                <a:moveTo>
                  <a:pt x="0" y="0"/>
                </a:moveTo>
                <a:lnTo>
                  <a:pt x="2898033" y="0"/>
                </a:lnTo>
                <a:lnTo>
                  <a:pt x="2898033" y="152806"/>
                </a:lnTo>
                <a:lnTo>
                  <a:pt x="0" y="152806"/>
                </a:lnTo>
                <a:lnTo>
                  <a:pt x="0" y="0"/>
                </a:lnTo>
                <a:close/>
              </a:path>
            </a:pathLst>
          </a:custGeom>
          <a:blipFill>
            <a:blip r:embed="rId4"/>
            <a:stretch>
              <a:fillRect/>
            </a:stretch>
          </a:blipFill>
        </p:spPr>
      </p:sp>
      <p:sp>
        <p:nvSpPr>
          <p:cNvPr id="8" name="TextBox 8"/>
          <p:cNvSpPr txBox="1"/>
          <p:nvPr/>
        </p:nvSpPr>
        <p:spPr>
          <a:xfrm>
            <a:off x="2159233" y="1657900"/>
            <a:ext cx="6661100" cy="887095"/>
          </a:xfrm>
          <a:prstGeom prst="rect">
            <a:avLst/>
          </a:prstGeom>
        </p:spPr>
        <p:txBody>
          <a:bodyPr lIns="0" tIns="0" rIns="0" bIns="0" rtlCol="0" anchor="t">
            <a:spAutoFit/>
          </a:bodyPr>
          <a:lstStyle/>
          <a:p>
            <a:pPr algn="ctr">
              <a:lnSpc>
                <a:spcPts val="7279"/>
              </a:lnSpc>
            </a:pPr>
            <a:r>
              <a:rPr lang="en-US" sz="5199" b="1">
                <a:solidFill>
                  <a:srgbClr val="F8F2E9"/>
                </a:solidFill>
                <a:latin typeface="Open Sans Bold"/>
                <a:ea typeface="Open Sans Bold"/>
                <a:cs typeface="Open Sans Bold"/>
                <a:sym typeface="Open Sans Bold"/>
              </a:rPr>
              <a:t>Užduočių pavyzdžiai</a:t>
            </a:r>
          </a:p>
        </p:txBody>
      </p:sp>
      <p:sp>
        <p:nvSpPr>
          <p:cNvPr id="9" name="Freeform 9"/>
          <p:cNvSpPr/>
          <p:nvPr/>
        </p:nvSpPr>
        <p:spPr>
          <a:xfrm>
            <a:off x="3207443" y="6229764"/>
            <a:ext cx="2566819" cy="135341"/>
          </a:xfrm>
          <a:custGeom>
            <a:avLst/>
            <a:gdLst/>
            <a:ahLst/>
            <a:cxnLst/>
            <a:rect l="l" t="t" r="r" b="b"/>
            <a:pathLst>
              <a:path w="2566819" h="135341">
                <a:moveTo>
                  <a:pt x="0" y="0"/>
                </a:moveTo>
                <a:lnTo>
                  <a:pt x="2566819" y="0"/>
                </a:lnTo>
                <a:lnTo>
                  <a:pt x="2566819" y="135341"/>
                </a:lnTo>
                <a:lnTo>
                  <a:pt x="0" y="135341"/>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4D5C"/>
        </a:solidFill>
        <a:effectLst/>
      </p:bgPr>
    </p:bg>
    <p:spTree>
      <p:nvGrpSpPr>
        <p:cNvPr id="1" name=""/>
        <p:cNvGrpSpPr/>
        <p:nvPr/>
      </p:nvGrpSpPr>
      <p:grpSpPr>
        <a:xfrm>
          <a:off x="0" y="0"/>
          <a:ext cx="0" cy="0"/>
          <a:chOff x="0" y="0"/>
          <a:chExt cx="0" cy="0"/>
        </a:xfrm>
      </p:grpSpPr>
      <p:grpSp>
        <p:nvGrpSpPr>
          <p:cNvPr id="2" name="Group 2"/>
          <p:cNvGrpSpPr/>
          <p:nvPr/>
        </p:nvGrpSpPr>
        <p:grpSpPr>
          <a:xfrm>
            <a:off x="196830" y="191275"/>
            <a:ext cx="17894340" cy="9904449"/>
            <a:chOff x="0" y="0"/>
            <a:chExt cx="4712913" cy="2608579"/>
          </a:xfrm>
        </p:grpSpPr>
        <p:sp>
          <p:nvSpPr>
            <p:cNvPr id="3" name="Freeform 3"/>
            <p:cNvSpPr/>
            <p:nvPr/>
          </p:nvSpPr>
          <p:spPr>
            <a:xfrm>
              <a:off x="0" y="0"/>
              <a:ext cx="4712913" cy="2608579"/>
            </a:xfrm>
            <a:custGeom>
              <a:avLst/>
              <a:gdLst/>
              <a:ahLst/>
              <a:cxnLst/>
              <a:rect l="l" t="t" r="r" b="b"/>
              <a:pathLst>
                <a:path w="4712913" h="2608579">
                  <a:moveTo>
                    <a:pt x="43265" y="0"/>
                  </a:moveTo>
                  <a:lnTo>
                    <a:pt x="4669648" y="0"/>
                  </a:lnTo>
                  <a:cubicBezTo>
                    <a:pt x="4693543" y="0"/>
                    <a:pt x="4712913" y="19370"/>
                    <a:pt x="4712913" y="43265"/>
                  </a:cubicBezTo>
                  <a:lnTo>
                    <a:pt x="4712913" y="2565315"/>
                  </a:lnTo>
                  <a:cubicBezTo>
                    <a:pt x="4712913" y="2576789"/>
                    <a:pt x="4708354" y="2587794"/>
                    <a:pt x="4700241" y="2595907"/>
                  </a:cubicBezTo>
                  <a:cubicBezTo>
                    <a:pt x="4692127" y="2604021"/>
                    <a:pt x="4681122" y="2608579"/>
                    <a:pt x="4669648" y="2608579"/>
                  </a:cubicBezTo>
                  <a:lnTo>
                    <a:pt x="43265" y="2608579"/>
                  </a:lnTo>
                  <a:cubicBezTo>
                    <a:pt x="31790" y="2608579"/>
                    <a:pt x="20786" y="2604021"/>
                    <a:pt x="12672" y="2595907"/>
                  </a:cubicBezTo>
                  <a:cubicBezTo>
                    <a:pt x="4558" y="2587794"/>
                    <a:pt x="0" y="2576789"/>
                    <a:pt x="0" y="2565315"/>
                  </a:cubicBezTo>
                  <a:lnTo>
                    <a:pt x="0" y="43265"/>
                  </a:lnTo>
                  <a:cubicBezTo>
                    <a:pt x="0" y="31790"/>
                    <a:pt x="4558" y="20786"/>
                    <a:pt x="12672" y="12672"/>
                  </a:cubicBezTo>
                  <a:cubicBezTo>
                    <a:pt x="20786" y="4558"/>
                    <a:pt x="31790" y="0"/>
                    <a:pt x="43265" y="0"/>
                  </a:cubicBezTo>
                  <a:close/>
                </a:path>
              </a:pathLst>
            </a:custGeom>
            <a:solidFill>
              <a:srgbClr val="084D5C"/>
            </a:solidFill>
            <a:ln w="123825" cap="rnd">
              <a:solidFill>
                <a:srgbClr val="EEEEE6"/>
              </a:solidFill>
              <a:prstDash val="dash"/>
              <a:round/>
            </a:ln>
          </p:spPr>
        </p:sp>
        <p:sp>
          <p:nvSpPr>
            <p:cNvPr id="4" name="TextBox 4"/>
            <p:cNvSpPr txBox="1"/>
            <p:nvPr/>
          </p:nvSpPr>
          <p:spPr>
            <a:xfrm>
              <a:off x="0" y="-38100"/>
              <a:ext cx="4712913" cy="2646679"/>
            </a:xfrm>
            <a:prstGeom prst="rect">
              <a:avLst/>
            </a:prstGeom>
          </p:spPr>
          <p:txBody>
            <a:bodyPr lIns="50800" tIns="50800" rIns="50800" bIns="50800" rtlCol="0" anchor="ctr"/>
            <a:lstStyle/>
            <a:p>
              <a:pPr algn="ctr">
                <a:lnSpc>
                  <a:spcPts val="2659"/>
                </a:lnSpc>
                <a:spcBef>
                  <a:spcPct val="0"/>
                </a:spcBef>
              </a:pPr>
              <a:endParaRPr/>
            </a:p>
            <a:p>
              <a:pPr algn="ctr">
                <a:lnSpc>
                  <a:spcPts val="2659"/>
                </a:lnSpc>
                <a:spcBef>
                  <a:spcPct val="0"/>
                </a:spcBef>
              </a:pPr>
              <a:endParaRPr/>
            </a:p>
          </p:txBody>
        </p:sp>
      </p:grpSp>
      <p:sp>
        <p:nvSpPr>
          <p:cNvPr id="5" name="Freeform 5"/>
          <p:cNvSpPr/>
          <p:nvPr/>
        </p:nvSpPr>
        <p:spPr>
          <a:xfrm>
            <a:off x="538677" y="1028700"/>
            <a:ext cx="17210647" cy="8368677"/>
          </a:xfrm>
          <a:custGeom>
            <a:avLst/>
            <a:gdLst/>
            <a:ahLst/>
            <a:cxnLst/>
            <a:rect l="l" t="t" r="r" b="b"/>
            <a:pathLst>
              <a:path w="17210647" h="8368677">
                <a:moveTo>
                  <a:pt x="0" y="0"/>
                </a:moveTo>
                <a:lnTo>
                  <a:pt x="17210646" y="0"/>
                </a:lnTo>
                <a:lnTo>
                  <a:pt x="17210646" y="8368677"/>
                </a:lnTo>
                <a:lnTo>
                  <a:pt x="0" y="8368677"/>
                </a:lnTo>
                <a:lnTo>
                  <a:pt x="0" y="0"/>
                </a:lnTo>
                <a:close/>
              </a:path>
            </a:pathLst>
          </a:custGeom>
          <a:blipFill>
            <a:blip r:embed="rId2"/>
            <a:stretch>
              <a:fillRect/>
            </a:stretch>
          </a:blipFill>
        </p:spPr>
      </p:sp>
      <p:sp>
        <p:nvSpPr>
          <p:cNvPr id="6" name="Freeform 6"/>
          <p:cNvSpPr/>
          <p:nvPr/>
        </p:nvSpPr>
        <p:spPr>
          <a:xfrm>
            <a:off x="5785544" y="7101063"/>
            <a:ext cx="4410007" cy="134791"/>
          </a:xfrm>
          <a:custGeom>
            <a:avLst/>
            <a:gdLst/>
            <a:ahLst/>
            <a:cxnLst/>
            <a:rect l="l" t="t" r="r" b="b"/>
            <a:pathLst>
              <a:path w="4410007" h="134791">
                <a:moveTo>
                  <a:pt x="0" y="0"/>
                </a:moveTo>
                <a:lnTo>
                  <a:pt x="4410007" y="0"/>
                </a:lnTo>
                <a:lnTo>
                  <a:pt x="4410007" y="134791"/>
                </a:lnTo>
                <a:lnTo>
                  <a:pt x="0" y="134791"/>
                </a:lnTo>
                <a:lnTo>
                  <a:pt x="0" y="0"/>
                </a:lnTo>
                <a:close/>
              </a:path>
            </a:pathLst>
          </a:custGeom>
          <a:blipFill>
            <a:blip r:embed="rId3"/>
            <a:stretch>
              <a:fillRect t="-59958" b="-12551"/>
            </a:stretch>
          </a:blipFill>
        </p:spPr>
      </p:sp>
      <p:sp>
        <p:nvSpPr>
          <p:cNvPr id="7" name="Freeform 7"/>
          <p:cNvSpPr/>
          <p:nvPr/>
        </p:nvSpPr>
        <p:spPr>
          <a:xfrm>
            <a:off x="10519653" y="2610947"/>
            <a:ext cx="2566819" cy="135341"/>
          </a:xfrm>
          <a:custGeom>
            <a:avLst/>
            <a:gdLst/>
            <a:ahLst/>
            <a:cxnLst/>
            <a:rect l="l" t="t" r="r" b="b"/>
            <a:pathLst>
              <a:path w="2566819" h="135341">
                <a:moveTo>
                  <a:pt x="0" y="0"/>
                </a:moveTo>
                <a:lnTo>
                  <a:pt x="2566819" y="0"/>
                </a:lnTo>
                <a:lnTo>
                  <a:pt x="2566819" y="135341"/>
                </a:lnTo>
                <a:lnTo>
                  <a:pt x="0" y="135341"/>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Pasirinktinai</PresentationFormat>
  <Paragraphs>31</Paragraphs>
  <Slides>14</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14</vt:i4>
      </vt:variant>
    </vt:vector>
  </HeadingPairs>
  <TitlesOfParts>
    <vt:vector size="20" baseType="lpstr">
      <vt:lpstr>Calibri</vt:lpstr>
      <vt:lpstr>Source Serif Pro Bold</vt:lpstr>
      <vt:lpstr>Arial</vt:lpstr>
      <vt:lpstr>Open Sans Bold</vt:lpstr>
      <vt:lpstr>Open Sans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Grįžtančių į Lietuvą mokinių  lietuvių kalbos mokymo(si) iššūkiai</dc:title>
  <dc:creator>Vartotojas</dc:creator>
  <cp:lastModifiedBy>Vartotojas</cp:lastModifiedBy>
  <cp:revision>2</cp:revision>
  <dcterms:created xsi:type="dcterms:W3CDTF">2006-08-16T00:00:00Z</dcterms:created>
  <dcterms:modified xsi:type="dcterms:W3CDTF">2025-11-13T09:15:21Z</dcterms:modified>
  <dc:identifier>DAG4hahPPvQ</dc:identifier>
</cp:coreProperties>
</file>