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Josefin Sans" panose="020B0604020202020204" charset="-7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hQ3wWzbNSyqD7XR9oxejsEi6I8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12A1C3-4B72-4EC3-801E-84D0FFE9C761}">
  <a:tblStyle styleId="{8912A1C3-4B72-4EC3-801E-84D0FFE9C7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44534CA-730B-4857-93FD-36646C4DFE45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12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77e4e94e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3277e4e94e1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gne.klimciauskaite@gravitasschola.l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-seimas.lrs.lt/portal/legalAct/lt/TAD/e8d855a08d6111eea791d94269904d9b?jfwid=ikiqtiir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749250" y="2341675"/>
            <a:ext cx="78243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t" sz="3880"/>
              <a:t>Pabėgėlių ugdymo modelis – humaniška integracija: </a:t>
            </a:r>
            <a:endParaRPr sz="388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t" sz="3880"/>
              <a:t>mokyklos atvejis</a:t>
            </a:r>
            <a:endParaRPr sz="388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6075300" y="4338325"/>
            <a:ext cx="3068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lt"/>
              <a:t>Agnė Klimčiauskaitė-Janavičienė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lt"/>
              <a:t>GRAVITAS SCHOLA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lt" u="sng">
                <a:solidFill>
                  <a:schemeClr val="hlink"/>
                </a:solidFill>
                <a:hlinkClick r:id="rId3"/>
              </a:rPr>
              <a:t>agne.klimciauskaite@gravitasschola.lt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lt"/>
              <a:t>+370-686-09257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3349550" y="4566800"/>
            <a:ext cx="3068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r>
              <a:rPr lang="lt"/>
              <a:t>2025-11-13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07692"/>
              <a:buNone/>
            </a:pPr>
            <a:endParaRPr/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7974" y="0"/>
            <a:ext cx="3852913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980750" y="2669500"/>
            <a:ext cx="33102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*mokytojų atranka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550" y="545748"/>
            <a:ext cx="2353183" cy="1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8075" y="2731200"/>
            <a:ext cx="3994422" cy="22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title="2025 09 01 Gravitas rugsejo 1 0453 copy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124" y="152400"/>
            <a:ext cx="5061120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" y="2424713"/>
            <a:ext cx="2039100" cy="271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3575" y="2731200"/>
            <a:ext cx="3000000" cy="22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0" y="0"/>
            <a:ext cx="40353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*asmeninis augimas (psichologinis pasirengimas, nuostatų, požiūrio kaita, darbas su traumomis, kt.)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7812" y="309522"/>
            <a:ext cx="2696737" cy="16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5300" y="309525"/>
            <a:ext cx="2252550" cy="16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879" y="3027917"/>
            <a:ext cx="1883983" cy="188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2674" y="3170462"/>
            <a:ext cx="2252549" cy="160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23550" y="3505644"/>
            <a:ext cx="3157228" cy="141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2873" y="1250775"/>
            <a:ext cx="2968150" cy="16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39613" y="2093525"/>
            <a:ext cx="2118189" cy="141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/>
          <p:nvPr/>
        </p:nvSpPr>
        <p:spPr>
          <a:xfrm>
            <a:off x="6772800" y="2371675"/>
            <a:ext cx="2208000" cy="974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SUPERVIZIJOS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INTERVIZIJOS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KONSULTACIJOS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0" y="0"/>
            <a:ext cx="40353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*profesinis augimas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7425" y="428125"/>
            <a:ext cx="3357549" cy="25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2375" y="428125"/>
            <a:ext cx="3357549" cy="25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267" y="3077725"/>
            <a:ext cx="2523235" cy="18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5902" y="3098675"/>
            <a:ext cx="2523235" cy="18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1537" y="3098675"/>
            <a:ext cx="2523235" cy="18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72290">
            <a:off x="3880486" y="1864151"/>
            <a:ext cx="1596109" cy="106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903000" y="152400"/>
            <a:ext cx="27132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*kompetencijų tobulinimas;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4372" y="563325"/>
            <a:ext cx="3347626" cy="25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3050" y="563332"/>
            <a:ext cx="3347626" cy="251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142" y="3289299"/>
            <a:ext cx="3821917" cy="17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0434" y="3215974"/>
            <a:ext cx="2352867" cy="17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903000" y="152400"/>
            <a:ext cx="27132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*pedagoginė veikla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6826" y="420050"/>
            <a:ext cx="1814513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9263" y="215250"/>
            <a:ext cx="2294551" cy="305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6163" y="351425"/>
            <a:ext cx="1438574" cy="191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1" y="3385477"/>
            <a:ext cx="2440945" cy="16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46927" y="3385477"/>
            <a:ext cx="2169198" cy="16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5449" y="2466700"/>
            <a:ext cx="1759999" cy="23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1551" y="1437844"/>
            <a:ext cx="2107349" cy="158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40761" y="3385484"/>
            <a:ext cx="2006851" cy="1505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593150" y="303775"/>
            <a:ext cx="61866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PATVIRTINTA: 2024 </a:t>
            </a:r>
            <a:r>
              <a:rPr lang="lt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lt" sz="12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VU organizuojamoje Lietuvos sociologų draugijos konferencijoje metu MRU mokslininkės pristatė “Gravitas schola” mokykloje atlikto tyrimo duomenis - tema "Transnacionalinių šeimų socialinė įtrauktis Lietuvoje: Ukrainos karo pabėgėlių vaikų atvejis". Mokyklos modelis - sėkmingai veikiantis įtraukios mokyklos pavyzdys, padedantis pabėgėliams integruotis ir įveikti traumines patirtis. </a:t>
            </a:r>
            <a:endParaRPr sz="12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9599" y="383725"/>
            <a:ext cx="2442038" cy="325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34504">
            <a:off x="5596050" y="2307040"/>
            <a:ext cx="2039098" cy="271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6800" y="1545887"/>
            <a:ext cx="2938851" cy="220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650" y="2952175"/>
            <a:ext cx="2741149" cy="205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1475" y="1352125"/>
            <a:ext cx="1787791" cy="27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 descr="Turning lemons into lemonade, and then drinking it: Rigorous evaluation  under challenging conditions – R&amp;E Search for Ev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2381" y="1352129"/>
            <a:ext cx="4133610" cy="27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 descr="Gali būti 6 žmonės, vaikas, žmonės stovi ir veikla viduje vaizd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424" y="152402"/>
            <a:ext cx="3211449" cy="21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7500" y="4107875"/>
            <a:ext cx="3031500" cy="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6060608" y="331634"/>
            <a:ext cx="2408400" cy="13854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Lietuviška privati nemokama mokykla, skirta vaikams, bėgantiems nuo karo, režimo ar dėl kitų priežasčių negalintiems likti savo šalyje.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5011032" y="2653718"/>
            <a:ext cx="190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Apie </a:t>
            </a:r>
            <a:r>
              <a:rPr lang="lt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450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vaikų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5011025" y="3238713"/>
            <a:ext cx="1654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lt" sz="3200" b="1"/>
              <a:t>80+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žmonių komanda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398" y="152412"/>
            <a:ext cx="1266525" cy="18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" title="Points scor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8687" y="2838498"/>
            <a:ext cx="3316314" cy="20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5925" y="1891375"/>
            <a:ext cx="2216500" cy="22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2206775" y="435650"/>
            <a:ext cx="44937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lt" sz="30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Perma(i)nyti</a:t>
            </a:r>
            <a:endParaRPr sz="30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749250" y="1946925"/>
            <a:ext cx="8108700" cy="3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1. Saugi struktūruota aplinka / žaismingumas / atliepti fiziologiniai poreikiai / mokymasis be streso.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2. Lietuvių kalba vs katė Bučoje.  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3. Žaidimų ir duonos. </a:t>
            </a:r>
            <a:endParaRPr sz="1800"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4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Aš – tavo šaltiena, tu – mano spragtukas.</a:t>
            </a:r>
            <a:endParaRPr sz="1800"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5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Būti kartu liekant savimi.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6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Mane mušė - ir aš mušu</a:t>
            </a:r>
            <a:r>
              <a:rPr lang="lt" sz="1800">
                <a:solidFill>
                  <a:srgbClr val="073763"/>
                </a:solidFill>
              </a:rPr>
              <a:t>, arba Vaikas yra žmogus.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7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Bačkašaukliai vs sėsti kartu ant kelmelio.   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8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Mokytojo/administracijos (nu)karūnavimas.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9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Gelbėtojų šou pabaiga ir, veidrodėli, pasakyk. 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>
                <a:solidFill>
                  <a:srgbClr val="073763"/>
                </a:solidFill>
              </a:rPr>
              <a:t>10. Laikas nuplaukęs, priplaukęs, neišplaukęs.</a:t>
            </a:r>
            <a:r>
              <a:rPr lang="lt" sz="18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075" y="46013"/>
            <a:ext cx="1535850" cy="19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800" y="0"/>
            <a:ext cx="1535851" cy="204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3277e4e94e1_1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277e4e94e1_1_13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3277e4e94e1_1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025" y="627837"/>
            <a:ext cx="7779501" cy="40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980750" y="1278750"/>
            <a:ext cx="4808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TIKSLAS Nr.1: sudaryti pedagogų perrengimo - parengimo darbui su pabėgėliais - modelį, skatinant pokyčius asmeninio ir profesinio augimo srityse ir kuriant įtraukią mokyklą.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980750" y="2669500"/>
            <a:ext cx="3310200" cy="19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Modelio dalys: 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*mokytojų atranka;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*asmeninis augimas (psichologinis pasirengimas, nuostatų, požiūrio kaita, darbas su traumomis, kt.)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*profesinis augimas;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*kompetencijų tobulinimas;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*pedagoginė veikla. 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6118450" y="1688075"/>
            <a:ext cx="2346600" cy="24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1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Uždaviniai:</a:t>
            </a:r>
            <a:endParaRPr sz="11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*siekti, kad mokykloje dirbtų motyvuoti pedagogai, pasirengę įtraukčiai,  darbui su pabėgėliais;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*užtikrinti pedagogų pasirengimo lankstumą, asmeninio ir profesinio augimo būdų įvairovę;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*pritaikyti ugdymo turinį pabėgėlių poreikiams; 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*sudaryti sąlygas nuosekliam pedagogų tobulėjimui.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5" name="Google Shape;105;p5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{8912A1C3-4B72-4EC3-801E-84D0FFE9C761}</a:tableStyleId>
              </a:tblPr>
              <a:tblGrid>
                <a:gridCol w="536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OECD PISA global competence framework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Europos Komisijos „DigComp 2.1: The Digital Competence Framework for Citizens"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Future Competences and the Future of Curriculum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World Economic Forum. New Vision for Education Unlocking the Potential of Technology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OECD Future of Education and Skills / TRANSFORMATIVE COMPETENCIES FOR 2030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Revised „Learning: The Treasure Within“, the Report by Jacques Delors (1996) UNESCO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Bendrosios kompetencijos / UTA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6" name="Google Shape;106;p5"/>
          <p:cNvSpPr txBox="1"/>
          <p:nvPr/>
        </p:nvSpPr>
        <p:spPr>
          <a:xfrm>
            <a:off x="3040000" y="716525"/>
            <a:ext cx="480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KOMPETENCIJOS: šaltiniai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9725" y="1809750"/>
            <a:ext cx="2522826" cy="1846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2212425" y="297500"/>
            <a:ext cx="480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t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KOMPETENCIJOS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5" name="Google Shape;115;p6"/>
          <p:cNvGraphicFramePr/>
          <p:nvPr/>
        </p:nvGraphicFramePr>
        <p:xfrm>
          <a:off x="1556125" y="7592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{644534CA-730B-4857-93FD-36646C4DFE45}</a:tableStyleId>
              </a:tblPr>
              <a:tblGrid>
                <a:gridCol w="285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4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Informacijos tvarkymas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Turinio (įvairaus) kūrimas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Daugialypis raštingumas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Integralumas ir daugiadiscipliniškumas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Daugialypė perspektyva (tarpkultūriškumas)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Komunikacija ir bendradarbiavimas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Įtampų ir dilemų suderinimas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Problemų sprendimas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Naujos vertės kūrimas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Meistriškumas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Tvarumas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Apsauga ir budrumas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Atsakomybė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Kritinis mąstymas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Kūrybiškumas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Mokėjimas mokytis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Savęs atstovavimas / autonomiškumas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Sąveika su kitais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lt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Sąveika su pasauliu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 txBox="1"/>
          <p:nvPr/>
        </p:nvSpPr>
        <p:spPr>
          <a:xfrm>
            <a:off x="1280125" y="716525"/>
            <a:ext cx="656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MOKYTOJŲ IR PAGALBOS MOKINIUI SPECIALISTŲ KOMPETENCIJŲ</a:t>
            </a:r>
            <a:r>
              <a:rPr lang="lt" sz="1200" b="1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 APRAŠAS (2023)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7"/>
          <p:cNvSpPr txBox="1"/>
          <p:nvPr/>
        </p:nvSpPr>
        <p:spPr>
          <a:xfrm>
            <a:off x="777275" y="1085825"/>
            <a:ext cx="40542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Profesinės elgsenos srities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kompetencijos: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profesinės etikos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profesinio tobulėjimo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profesinio atsparumo ir streso valdymo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sveikos gyvensenos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profesinės autonomijos ir reflektavimo kompetencija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Veikimo kartu srities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kompetencijos: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mokymosi drauge, su kitais ir iš kitų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bendradarbiavimo su ugdytinio šeima (tėvais, globėjais, rūpintojais)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darbo komandoje kompetencija;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konstruktyvaus bendravimo ir bendradarbiavimo pedagogų profesiniuose ir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tarpprofesiniuose tinkluose kompetencija.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 txBox="1"/>
          <p:nvPr/>
        </p:nvSpPr>
        <p:spPr>
          <a:xfrm>
            <a:off x="5386525" y="1085825"/>
            <a:ext cx="3551100" cy="3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Kognityvinės srities kompetencijos: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ugdytinių pažinimo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įtraukiojo ugdymo planavimo ir įgyvendinimo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mokomojo dalyko (srities) ir tarpdalykinė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ugdymo turinio kūrimo ir realizavimo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kritinio mąstymo ir problemų sprendimo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profesinės veiklos tyrimo ir duomenų analizavimo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kūrybiškumo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ugdytinių motyvavimo, jų individualios pažangos ir pasiekimų fiksavimo ir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vertinimo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kalbinė (daugiakalbystės) ir komunikavimo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medijų ir skaitmeninio raštingumo kompetencija.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Emocinės-motyvacinės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srities kompetencijos: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emocinio intelekto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lyderystės kompetencija;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kultūrinio identiteto, pilietiškumo ir tarpkultūrinė kompetencija.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28342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 txBox="1"/>
          <p:nvPr/>
        </p:nvSpPr>
        <p:spPr>
          <a:xfrm>
            <a:off x="835317" y="4107880"/>
            <a:ext cx="20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1109650" y="272050"/>
            <a:ext cx="30000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PROFESINĖ PLOTMĖ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„Už dėžutės ribų“.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Integralumas ir daugiadiscipliniškumas. 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Kritinis mąstymas.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Kūrybiškumas.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Bendradarbiavimas.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 txBox="1"/>
          <p:nvPr/>
        </p:nvSpPr>
        <p:spPr>
          <a:xfrm>
            <a:off x="4831350" y="272050"/>
            <a:ext cx="3538800" cy="2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ASMENINĖ PLOTMĖ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Įtampų ir dilemų suderinimas.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Atsakomybės prisiėmimas.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Pasirūpinimas savimi. Asmeninis augimas / gyvenimas tiesoje / dėmesys asmenybei.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Kito ir kitokio priėmimas vs tolerancija.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1400"/>
              <a:buFont typeface="Times New Roman"/>
              <a:buAutoNum type="arabicPeriod"/>
            </a:pPr>
            <a:r>
              <a:rPr lang="l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Tautinė tapatybė ir daugiakultūriškumas.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1688650" y="4324300"/>
            <a:ext cx="124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645" y="2006633"/>
            <a:ext cx="1178750" cy="14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8575" y="2006625"/>
            <a:ext cx="1913467" cy="1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 txBox="1"/>
          <p:nvPr/>
        </p:nvSpPr>
        <p:spPr>
          <a:xfrm>
            <a:off x="5678750" y="2371175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lt" sz="1900" b="1" i="0" u="none" strike="noStrike" cap="none">
                <a:solidFill>
                  <a:srgbClr val="073763"/>
                </a:solidFill>
                <a:latin typeface="Josefin Sans"/>
                <a:ea typeface="Josefin Sans"/>
                <a:cs typeface="Josefin Sans"/>
                <a:sym typeface="Josefin Sans"/>
              </a:rPr>
              <a:t>Human integration in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7" name="Google Shape;137;p8"/>
          <p:cNvGraphicFramePr/>
          <p:nvPr/>
        </p:nvGraphicFramePr>
        <p:xfrm>
          <a:off x="1131150" y="3601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{8912A1C3-4B72-4EC3-801E-84D0FFE9C761}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400" u="none" strike="noStrike" cap="none">
                          <a:solidFill>
                            <a:srgbClr val="1F4E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METAI - AŠ. EMOCINĖ, PSICHOLOGINĖ PAGALBA, SANTYKIS SU SAVIMI</a:t>
                      </a:r>
                      <a:endParaRPr sz="1400" u="none" strike="noStrike" cap="none">
                        <a:solidFill>
                          <a:srgbClr val="1F4E7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400" u="none" strike="noStrike" cap="none">
                          <a:solidFill>
                            <a:srgbClr val="1F4E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METAI - AŠ IR KITAS. BENDRADARBIAVIMAS / INTEGRACIJA / EMOCINIS STABILUMAS</a:t>
                      </a:r>
                      <a:endParaRPr sz="1400" u="none" strike="noStrike" cap="none">
                        <a:solidFill>
                          <a:srgbClr val="1F4E7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lt" sz="1400" u="none" strike="noStrike" cap="none">
                          <a:solidFill>
                            <a:srgbClr val="1F4E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METAI - AŠ IR KITAS. AŠ IR DALYKAS. METODINIS DARBAS / PROFESINIS AUGIMAS</a:t>
                      </a:r>
                      <a:endParaRPr sz="1400" u="none" strike="noStrike" cap="none">
                        <a:solidFill>
                          <a:srgbClr val="1F4E7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Microsoft Office PowerPoint</Application>
  <PresentationFormat>Demonstracija ekrane (16:9)</PresentationFormat>
  <Paragraphs>124</Paragraphs>
  <Slides>16</Slides>
  <Notes>16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2" baseType="lpstr">
      <vt:lpstr>Calibri</vt:lpstr>
      <vt:lpstr>Noto Sans Symbols</vt:lpstr>
      <vt:lpstr>Josefin Sans</vt:lpstr>
      <vt:lpstr>Arial</vt:lpstr>
      <vt:lpstr>Times New Roman</vt:lpstr>
      <vt:lpstr>Simple Light</vt:lpstr>
      <vt:lpstr>Pabėgėlių ugdymo modelis – humaniška integracija:  mokyklos atvejis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Pabėgėlių ugdymo modelis – humaniška integracija:  mokyklos atvejis</dc:title>
  <dc:creator>Vartotojas</dc:creator>
  <cp:lastModifiedBy>Vartotojas</cp:lastModifiedBy>
  <cp:revision>1</cp:revision>
  <dcterms:modified xsi:type="dcterms:W3CDTF">2025-11-13T05:08:57Z</dcterms:modified>
</cp:coreProperties>
</file>