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3" r:id="rId3"/>
    <p:sldId id="374" r:id="rId4"/>
    <p:sldId id="378" r:id="rId5"/>
    <p:sldId id="278" r:id="rId6"/>
    <p:sldId id="376" r:id="rId7"/>
    <p:sldId id="342" r:id="rId8"/>
    <p:sldId id="343" r:id="rId9"/>
    <p:sldId id="368" r:id="rId10"/>
    <p:sldId id="263" r:id="rId11"/>
    <p:sldId id="272" r:id="rId12"/>
    <p:sldId id="369" r:id="rId13"/>
    <p:sldId id="275" r:id="rId14"/>
    <p:sldId id="377" r:id="rId15"/>
    <p:sldId id="269" r:id="rId16"/>
    <p:sldId id="371" r:id="rId17"/>
    <p:sldId id="282" r:id="rId18"/>
    <p:sldId id="286" r:id="rId19"/>
  </p:sldIdLst>
  <p:sldSz cx="12192000" cy="6858000"/>
  <p:notesSz cx="6858000" cy="9144000"/>
  <p:defaultTextStyle>
    <a:defPPr>
      <a:defRPr lang="de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281"/>
  </p:normalViewPr>
  <p:slideViewPr>
    <p:cSldViewPr snapToGrid="0">
      <p:cViewPr varScale="1">
        <p:scale>
          <a:sx n="88" d="100"/>
          <a:sy n="88" d="100"/>
        </p:scale>
        <p:origin x="184" y="1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DDC37-5362-12D3-785B-F3A34FE5F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5A42D32-9F83-78B7-D25B-A9CABC1F9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lt-L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D207632-B558-2F3A-5BF1-179BB1463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8A70EC-B03D-72A0-3AE5-5318381B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D04CBC-D72F-C0C1-6B23-18CF4D8A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5255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C18FD-7FFE-D6A4-0EDB-0BB9ED282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60B31E5-D86F-CD77-AA28-11FD63556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8CD5E7-72D2-E059-61A1-381580BCA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8039B4-49D9-838A-4192-C7D43A7D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444B41-70C3-78AF-CEF9-08EEE3869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5411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80DB7E-0C6E-803F-1B7A-ACEE108BE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A0EE94F-8FD5-CDF7-D138-F3DCF819E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C7314E-305E-D6D1-86DB-D9DE14BB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1FDA72-9FBC-237A-EA2C-C2E00E83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F41711-16DB-8D5D-0AD9-8756E2AE2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09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15C808-A1D0-7523-8CBF-7614B0D72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A99668-5936-0CB6-180D-7C9414BA5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83DF12-B6BA-0E40-144C-617A30AD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0866D7-BA05-5FFB-6080-AEAFE4CB3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7DE48E-032A-10F2-2D4B-E4489A2A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333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BEE42-A79F-5FED-CE28-D3F91712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92695-02E3-9A5B-B0F0-FDF7DFDE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DA5604-DBCC-E8D1-51EE-B28792440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CBB04B-0BAE-9B14-C702-67FAB48B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77E533-8DE1-CFDB-4E01-04FAD94A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123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D56B6-3042-F385-F677-436C24160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0A1923-233C-27A4-BE32-1D1F63E8F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CECF543-80A3-2D95-327C-BCC1FF705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3DF67E-BE0A-CEC0-9665-D7E50DCA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B43E78-F013-5EA7-CA5D-545C6589D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8D6D46E-1D47-AA9A-3CB7-A8A2849E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14872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CEBDE7-7B7C-3A6A-32BD-93E10DD0D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F9C745-846A-2D42-CF2A-45634AC32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3FFAD7-70A9-7937-D938-AF2E7B5D5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22F0493-1873-9CBD-2FE6-E74DCEC6F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AFD491-BDF5-66A1-4224-BD73B99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EBA09B5-2DAC-7470-F611-B59CA550B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C0771C6-49F0-4136-5950-95ACDD0E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7B0BD-BC23-0E07-DDD8-51AAA66F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202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3287A8-F239-D1E2-EB51-F1CE8DDC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D57B8F-54E4-A350-EAFA-4EA5FDD8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53CF7A-2A30-31AF-FB75-9E4F2752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2EF82A-1D6F-433E-F2FC-E3504915E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039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BFE2878-3A77-D00E-4C02-ADF8B8558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7389DB-726E-1E32-CC01-54943994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81A8AE-0AAF-F332-D841-D6169DD20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7984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8CB28-8C74-58D3-28B7-78301606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D3DD0A-6AEE-183C-FC1F-77F50DAB7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8F7C89-6182-CBEE-004E-A6A571AB3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E2D94F-0298-FF76-1CB9-E4A57286C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B942390-4491-B189-5493-F643467C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D81531-B6C3-E1F1-E9BC-CD7C574C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42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7ECD0C-0FBC-5972-6424-08EA84E1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020C4AF-7EE5-3349-DC2F-72B8C6A48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B947B9C-8D5A-27D4-8EF5-98708DE80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6DD63C2-6F07-0C79-455A-DF7F6A229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C7562F-8622-1F34-C491-D7BE4D6C9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D15E224-BAD6-1E69-DCA1-1201B8323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0207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F80F8B-1FA2-5F41-D756-2931FCB7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lt-L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3CFD4F-97CA-6CE8-C733-8C04B9057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lt-L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32F1D1-D3A1-9DB7-4E76-988E971750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DB35C-3648-0543-B204-1427832E8F51}" type="datetimeFigureOut">
              <a:rPr lang="lt-LT" smtClean="0"/>
              <a:t>2025-11-13</a:t>
            </a:fld>
            <a:endParaRPr lang="lt-L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542CF1-1822-36ED-7A85-3D713AC662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8D7EB9-58EE-597B-8354-05BAD649E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C5EE1-1B5D-C74D-95B3-C686AE3D6EE5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796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48AB0-17DB-E340-133A-8FC816F94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Islamiško auklėjimo principai vaikų ugdyme.</a:t>
            </a:r>
            <a:endParaRPr lang="lt-L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D8BE833-C8CB-D7E5-EA30-2DAC44C25C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pPr algn="l"/>
            <a:r>
              <a:rPr lang="lt-LT" dirty="0" err="1"/>
              <a:t>Maritana</a:t>
            </a:r>
            <a:r>
              <a:rPr lang="lt-LT" dirty="0"/>
              <a:t> </a:t>
            </a:r>
            <a:r>
              <a:rPr lang="lt-LT" dirty="0" err="1"/>
              <a:t>Larbi</a:t>
            </a:r>
            <a:endParaRPr lang="lt-LT" dirty="0"/>
          </a:p>
          <a:p>
            <a:pPr algn="l"/>
            <a:r>
              <a:rPr lang="lt-LT" sz="1800" dirty="0"/>
              <a:t>VU Azijos ir </a:t>
            </a:r>
            <a:r>
              <a:rPr lang="lt-LT" sz="1800" dirty="0" err="1"/>
              <a:t>transkultūrinių</a:t>
            </a:r>
            <a:r>
              <a:rPr lang="lt-LT" sz="1800" dirty="0"/>
              <a:t> studijų institutas</a:t>
            </a:r>
          </a:p>
        </p:txBody>
      </p:sp>
    </p:spTree>
    <p:extLst>
      <p:ext uri="{BB962C8B-B14F-4D97-AF65-F5344CB8AC3E}">
        <p14:creationId xmlns:p14="http://schemas.microsoft.com/office/powerpoint/2010/main" val="38530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Vyro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moters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tarpusavio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santykiai</a:t>
            </a:r>
            <a:endParaRPr lang="de-DE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02" name="Inhaltsplatzhalter 2"/>
          <p:cNvSpPr>
            <a:spLocks noGrp="1"/>
          </p:cNvSpPr>
          <p:nvPr>
            <p:ph idx="1"/>
          </p:nvPr>
        </p:nvSpPr>
        <p:spPr>
          <a:xfrm>
            <a:off x="838200" y="1484784"/>
            <a:ext cx="9450760" cy="4495800"/>
          </a:xfrm>
        </p:spPr>
        <p:txBody>
          <a:bodyPr/>
          <a:lstStyle/>
          <a:p>
            <a:pPr>
              <a:buNone/>
            </a:pPr>
            <a:endParaRPr lang="lt-LT" u="sng" dirty="0">
              <a:latin typeface="Arial" charset="0"/>
              <a:cs typeface="Arial" charset="0"/>
            </a:endParaRPr>
          </a:p>
          <a:p>
            <a:pPr>
              <a:buNone/>
            </a:pPr>
            <a:endParaRPr lang="lt-LT" u="sng" dirty="0">
              <a:latin typeface="Arial" charset="0"/>
              <a:cs typeface="Arial" charset="0"/>
            </a:endParaRP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  <a:latin typeface="Arial" charset="0"/>
                <a:cs typeface="Arial" charset="0"/>
              </a:rPr>
              <a:t>2:228 </a:t>
            </a:r>
          </a:p>
          <a:p>
            <a:pPr>
              <a:buNone/>
            </a:pPr>
            <a:r>
              <a:rPr lang="de-DE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Žmonos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turi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tokias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pačias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teises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kaip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ir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pareigas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ir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elgtis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su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jomis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reik</a:t>
            </a:r>
            <a:r>
              <a:rPr lang="lt-LT" sz="2400" dirty="0">
                <a:solidFill>
                  <a:schemeClr val="tx1"/>
                </a:solidFill>
                <a:latin typeface="Arial" charset="0"/>
                <a:cs typeface="Arial" charset="0"/>
              </a:rPr>
              <a:t>ia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geruoju</a:t>
            </a:r>
            <a:r>
              <a:rPr lang="lt-LT" sz="2400" dirty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bet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vyra</a:t>
            </a:r>
            <a:r>
              <a:rPr lang="lt-LT" sz="2400" dirty="0">
                <a:solidFill>
                  <a:schemeClr val="tx1"/>
                </a:solidFill>
                <a:latin typeface="Arial" charset="0"/>
                <a:cs typeface="Arial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yra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latin typeface="Arial" charset="0"/>
                <a:cs typeface="Arial" charset="0"/>
              </a:rPr>
              <a:t>aukščiau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jų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atsakomybės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" charset="0"/>
                <a:cs typeface="Arial" charset="0"/>
              </a:rPr>
              <a:t>laipsniu</a:t>
            </a:r>
            <a:r>
              <a:rPr lang="en-US" sz="2400" dirty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endParaRPr lang="de-DE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de-DE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4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Lytiniai santykiai</a:t>
            </a:r>
            <a:endParaRPr lang="lt-LT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5385"/>
            <a:ext cx="10515600" cy="5181600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lt-LT" sz="5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Seksualumas islame nėra </a:t>
            </a:r>
            <a:r>
              <a:rPr lang="lt-LT" sz="5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demonizuojamas</a:t>
            </a:r>
            <a:r>
              <a:rPr lang="lt-LT" sz="5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bet su aiškiai nustatytomis taisyklėmis</a:t>
            </a:r>
          </a:p>
          <a:p>
            <a:pPr>
              <a:buFont typeface="Wingdings" pitchFamily="2" charset="2"/>
              <a:buChar char="§"/>
            </a:pPr>
            <a:endParaRPr lang="lt-LT" sz="5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de-DE" sz="5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2:223 </a:t>
            </a:r>
            <a:endParaRPr lang="lt-LT" sz="59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lt-LT" sz="59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t-LT" sz="5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Jūsų žmonos – dirva jums, eikite į savąją dirvą, kada ir kaip įsigeisite, ir paruoškite tam patys save, ir bijokite </a:t>
            </a:r>
            <a:r>
              <a:rPr lang="lt-LT" sz="59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Allaho</a:t>
            </a:r>
            <a:r>
              <a:rPr lang="lt-LT" sz="59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ir žinokit, kad jūs Jį sutiksite, - ir pradžiugink tikinčiuosius!</a:t>
            </a:r>
          </a:p>
          <a:p>
            <a:pPr marL="0" indent="0">
              <a:buNone/>
            </a:pPr>
            <a:endParaRPr lang="en-US" sz="59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6300" dirty="0"/>
              <a:t>Lytiniai santykiai tik santuokoje</a:t>
            </a:r>
          </a:p>
          <a:p>
            <a:pPr marL="0" indent="0">
              <a:buNone/>
            </a:pPr>
            <a:r>
              <a:rPr lang="lt-LT" sz="5900" b="1" dirty="0"/>
              <a:t>24</a:t>
            </a:r>
            <a:r>
              <a:rPr lang="de-DE" sz="5900" b="1" dirty="0"/>
              <a:t>:2 </a:t>
            </a:r>
          </a:p>
          <a:p>
            <a:pPr marL="0" indent="0">
              <a:buNone/>
            </a:pPr>
            <a:r>
              <a:rPr lang="lt-LT" sz="5900" dirty="0"/>
              <a:t>Moterį ir vyrą, kurie nusikalto padarę </a:t>
            </a:r>
            <a:r>
              <a:rPr lang="lt-LT" sz="5900" dirty="0" err="1"/>
              <a:t>sangulavimo</a:t>
            </a:r>
            <a:r>
              <a:rPr lang="lt-LT" sz="5900" dirty="0"/>
              <a:t> nuodėmę – skirkite kiekvienam po šimtą smūgių. Te neužvaldo jūsų pagaila jiems </a:t>
            </a:r>
            <a:r>
              <a:rPr lang="lt-LT" sz="5900" dirty="0" err="1"/>
              <a:t>Allaho</a:t>
            </a:r>
            <a:r>
              <a:rPr lang="lt-LT" sz="5900" dirty="0"/>
              <a:t> religijoj, jeigu jūs tikite Allahą ir Paskutiniąją Dieną. O jų bausmės liudininkais tegul būna grupė tikinčiųjų.</a:t>
            </a:r>
          </a:p>
          <a:p>
            <a:pPr lvl="1">
              <a:buFont typeface="Wingdings" pitchFamily="2" charset="2"/>
              <a:buChar char="q"/>
            </a:pPr>
            <a:endParaRPr lang="de-DE" dirty="0">
              <a:solidFill>
                <a:schemeClr val="tx1"/>
              </a:solidFill>
            </a:endParaRPr>
          </a:p>
          <a:p>
            <a:pPr lvl="1"/>
            <a:endParaRPr lang="lt-LT" dirty="0"/>
          </a:p>
          <a:p>
            <a:endParaRPr lang="en-US" sz="3200" i="1" dirty="0">
              <a:latin typeface="Arial" pitchFamily="34" charset="0"/>
              <a:cs typeface="Arial" pitchFamily="34" charset="0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83831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Santykiai tarp kartų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3024" y="1532965"/>
            <a:ext cx="10780776" cy="46439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46: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  <a:r>
              <a:rPr lang="lt-LT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įsakeme žmogui atsidėkoti savo gimdytojams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motina jį sunkiai išnėšioja ir gimdo; ir jo išnešiojimas ir maitinimas krūtimi, ir atjunk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ymas -</a:t>
            </a: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 trisdešimt mėnesių</a:t>
            </a:r>
          </a:p>
          <a:p>
            <a:pPr>
              <a:buFont typeface="Wingdings" pitchFamily="2" charset="2"/>
              <a:buChar char="§"/>
            </a:pPr>
            <a:r>
              <a:rPr lang="lt-L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17:23.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Ir nusprendė tavo Viešpats, kad jūs negarbintumėte nieko, išskyrus Jį, ir gimdytojams – </a:t>
            </a:r>
            <a:r>
              <a:rPr lang="lt-L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geradarystė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Jeigu sulauks pas tave senatvės – vienas iš jų arba abu,- tai nesakyk jiems: „</a:t>
            </a:r>
            <a:r>
              <a:rPr lang="lt-L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Fui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.“ – ir nešauk ant jų, o kreipkis į juos pagarbiai.</a:t>
            </a:r>
            <a:endParaRPr lang="de-L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Hadisas: „Rojus yra po motinos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kojomis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Lyčių hierarchija (patriarchalumas)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911983-04C6-3F49-C3FB-E0716FB4D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8" y="3340608"/>
            <a:ext cx="5090455" cy="35067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Vaikų edukacija I</a:t>
            </a:r>
            <a:endParaRPr lang="lt-LT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4900"/>
            <a:ext cx="10515600" cy="508760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Gimstamumo reguliavimas priklauso nuo socialinio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sluoksnio</a:t>
            </a: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2023 m.</a:t>
            </a:r>
          </a:p>
          <a:p>
            <a:pPr>
              <a:buFont typeface="Wingdings" pitchFamily="2" charset="2"/>
              <a:buChar char="§"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Paauglystė</a:t>
            </a:r>
          </a:p>
          <a:p>
            <a:pPr lvl="1">
              <a:buFont typeface="Wingdings" pitchFamily="2" charset="2"/>
              <a:buChar char="§"/>
            </a:pPr>
            <a:r>
              <a:rPr lang="lt-LT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Mergaičių nuo 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8 met</a:t>
            </a:r>
            <a:r>
              <a:rPr lang="lt-L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ų</a:t>
            </a:r>
          </a:p>
          <a:p>
            <a:pPr lvl="1">
              <a:buFont typeface="Wingdings" pitchFamily="2" charset="2"/>
              <a:buChar char="§"/>
            </a:pPr>
            <a:r>
              <a:rPr lang="lt-LT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Berniukų nuo </a:t>
            </a:r>
            <a:r>
              <a:rPr 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12</a:t>
            </a:r>
          </a:p>
          <a:p>
            <a:pPr>
              <a:buFont typeface="Wingdings" pitchFamily="2" charset="2"/>
              <a:buChar char="§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Vaikystė laikoma ypatingu ir apsaugotu gyvenimo laikotarpiu</a:t>
            </a:r>
          </a:p>
          <a:p>
            <a:pPr lvl="1">
              <a:buFont typeface="Wingdings" pitchFamily="2" charset="2"/>
              <a:buChar char="§"/>
            </a:pPr>
            <a:r>
              <a:rPr lang="lt-LT" sz="2800" dirty="0">
                <a:latin typeface="Arial" panose="020B0604020202020204" pitchFamily="34" charset="0"/>
                <a:cs typeface="Arial" panose="020B0604020202020204" pitchFamily="34" charset="0"/>
              </a:rPr>
              <a:t>Vaikas nėra atsakingas už savo veiksmus prieš Dievą. </a:t>
            </a:r>
          </a:p>
          <a:p>
            <a:pPr>
              <a:buFont typeface="Wingdings" pitchFamily="2" charset="2"/>
              <a:buChar char="§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Tėvų pareiga – rūpintis vaiko fizine, dvasine ir moraline gerove, ugdyti jo tikėjimą (</a:t>
            </a:r>
            <a:r>
              <a:rPr lang="lt-LT" i="1" dirty="0" err="1">
                <a:latin typeface="Arial" panose="020B0604020202020204" pitchFamily="34" charset="0"/>
                <a:cs typeface="Arial" panose="020B0604020202020204" pitchFamily="34" charset="0"/>
              </a:rPr>
              <a:t>īmān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), dorovę (</a:t>
            </a:r>
            <a:r>
              <a:rPr lang="lt-LT" i="1" dirty="0" err="1">
                <a:latin typeface="Arial" panose="020B0604020202020204" pitchFamily="34" charset="0"/>
                <a:cs typeface="Arial" panose="020B0604020202020204" pitchFamily="34" charset="0"/>
              </a:rPr>
              <a:t>aḫlāq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) ir gerus papročius (</a:t>
            </a:r>
            <a:r>
              <a:rPr lang="lt-LT" i="1" dirty="0" err="1">
                <a:latin typeface="Arial" panose="020B0604020202020204" pitchFamily="34" charset="0"/>
                <a:cs typeface="Arial" panose="020B0604020202020204" pitchFamily="34" charset="0"/>
              </a:rPr>
              <a:t>ʾadab</a:t>
            </a: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lvl="1">
              <a:buFont typeface="Wingdings" pitchFamily="2" charset="2"/>
              <a:buChar char="§"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lvl="1">
              <a:buFont typeface="Wingdings" pitchFamily="2" charset="2"/>
              <a:buChar char="q"/>
            </a:pPr>
            <a:endParaRPr lang="de-DE" sz="2800" dirty="0"/>
          </a:p>
          <a:p>
            <a:pPr lvl="1">
              <a:buNone/>
            </a:pPr>
            <a:endParaRPr lang="lt-LT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1FEDB74B-B4B1-AFAD-377F-9B03C7A6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774045"/>
              </p:ext>
            </p:extLst>
          </p:nvPr>
        </p:nvGraphicFramePr>
        <p:xfrm>
          <a:off x="3603009" y="1936376"/>
          <a:ext cx="6591870" cy="2232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5935">
                  <a:extLst>
                    <a:ext uri="{9D8B030D-6E8A-4147-A177-3AD203B41FA5}">
                      <a16:colId xmlns:a16="http://schemas.microsoft.com/office/drawing/2014/main" val="519797479"/>
                    </a:ext>
                  </a:extLst>
                </a:gridCol>
                <a:gridCol w="3295935">
                  <a:extLst>
                    <a:ext uri="{9D8B030D-6E8A-4147-A177-3AD203B41FA5}">
                      <a16:colId xmlns:a16="http://schemas.microsoft.com/office/drawing/2014/main" val="1411613726"/>
                    </a:ext>
                  </a:extLst>
                </a:gridCol>
              </a:tblGrid>
              <a:tr h="326204"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Lietuva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1,18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816351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de-DE" sz="1800" kern="100" dirty="0" err="1">
                          <a:effectLst/>
                        </a:rPr>
                        <a:t>Egiptas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2,75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8375649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de-DE" sz="1800" kern="100" dirty="0" err="1">
                          <a:effectLst/>
                        </a:rPr>
                        <a:t>Marokas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2,23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8239687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Afganistanas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 dirty="0">
                          <a:effectLst/>
                        </a:rPr>
                        <a:t>4,48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2727799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Irakas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 dirty="0">
                          <a:effectLst/>
                        </a:rPr>
                        <a:t>3,25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8192332"/>
                  </a:ext>
                </a:extLst>
              </a:tr>
              <a:tr h="274986">
                <a:tc>
                  <a:txBody>
                    <a:bodyPr/>
                    <a:lstStyle/>
                    <a:p>
                      <a:r>
                        <a:rPr lang="de-DE" sz="1800" kern="100">
                          <a:effectLst/>
                        </a:rPr>
                        <a:t>Saudo Arabija</a:t>
                      </a:r>
                      <a:endParaRPr lang="de-LT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 dirty="0">
                          <a:effectLst/>
                        </a:rPr>
                        <a:t>2,28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4519804"/>
                  </a:ext>
                </a:extLst>
              </a:tr>
              <a:tr h="326204">
                <a:tc>
                  <a:txBody>
                    <a:bodyPr/>
                    <a:lstStyle/>
                    <a:p>
                      <a:r>
                        <a:rPr lang="de-DE" sz="1800" kern="100" dirty="0" err="1">
                          <a:effectLst/>
                        </a:rPr>
                        <a:t>Uzbekija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sz="1800" kern="100" dirty="0">
                          <a:effectLst/>
                        </a:rPr>
                        <a:t>3,50</a:t>
                      </a:r>
                      <a:endParaRPr lang="de-LT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270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Vaikų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dukacija</a:t>
            </a: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1825625"/>
            <a:ext cx="11103429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lt-LT" sz="3200" dirty="0"/>
          </a:p>
          <a:p>
            <a:pPr>
              <a:buFont typeface="Wingdings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Aiški segregacija tarp berniukų ir mergaičių</a:t>
            </a:r>
          </a:p>
          <a:p>
            <a:pPr>
              <a:buFont typeface="Wingdings" pitchFamily="2" charset="2"/>
              <a:buChar char="§"/>
            </a:pP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Mergait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ės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šeimos garbės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simbolis</a:t>
            </a: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Auk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tas moralinis 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į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sipareigojimas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Po brendimo yra neretai yra apribojamas mobilumas</a:t>
            </a:r>
          </a:p>
          <a:p>
            <a:pPr lvl="1">
              <a:buFont typeface="Wingdings" pitchFamily="2" charset="2"/>
              <a:buChar char="§"/>
            </a:pPr>
            <a:r>
              <a:rPr lang="lt-L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Moteris yra skleidžianti pagundą (</a:t>
            </a:r>
            <a:r>
              <a:rPr lang="lt-LT" sz="24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fitną</a:t>
            </a:r>
            <a:r>
              <a:rPr lang="lt-LT" i="1" dirty="0">
                <a:latin typeface="Arial" pitchFamily="34" charset="0"/>
                <a:cs typeface="Arial" pitchFamily="34" charset="0"/>
              </a:rPr>
              <a:t>)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Berniukas kaip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socialinio draudimo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senatv</a:t>
            </a:r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ėje garantas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lvl="1">
              <a:buFont typeface="Wingdings" pitchFamily="2" charset="2"/>
              <a:buChar char="§"/>
            </a:pPr>
            <a:r>
              <a:rPr lang="lt-LT" sz="1600" dirty="0"/>
              <a:t>Vyrų viršenybė</a:t>
            </a:r>
            <a:endParaRPr lang="lt-LT" sz="2800" dirty="0"/>
          </a:p>
          <a:p>
            <a:endParaRPr lang="lt-LT" dirty="0"/>
          </a:p>
          <a:p>
            <a:endParaRPr lang="lt-L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88C3960-80D3-DB9C-27AA-9413B403C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102" y="4001294"/>
            <a:ext cx="3331586" cy="20123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972642C-77AC-F896-98BB-90CE097AD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525" y="157687"/>
            <a:ext cx="4735791" cy="266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02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Vaikų </a:t>
            </a:r>
            <a:r>
              <a:rPr lang="de-DE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lt-LT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dukacija</a:t>
            </a:r>
            <a:r>
              <a:rPr lang="lt-LT" sz="3200" b="1" dirty="0">
                <a:latin typeface="Arial" panose="020B0604020202020204" pitchFamily="34" charset="0"/>
                <a:cs typeface="Arial" panose="020B0604020202020204" pitchFamily="34" charset="0"/>
              </a:rPr>
              <a:t> III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1825625"/>
            <a:ext cx="11114314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lt-LT" sz="20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Santuokos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sudarymas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nuo 15 iki 20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met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Iranas iki 2002 mergaičių amžius 9, dabar 13 ir 15</a:t>
            </a:r>
          </a:p>
          <a:p>
            <a:pPr lvl="2">
              <a:buFont typeface="Wingdings" pitchFamily="2" charset="2"/>
              <a:buChar char="§"/>
            </a:pPr>
            <a:r>
              <a:rPr lang="lt-LT" dirty="0">
                <a:latin typeface="Arial" panose="020B0604020202020204" pitchFamily="34" charset="0"/>
                <a:cs typeface="Arial" panose="020B0604020202020204" pitchFamily="34" charset="0"/>
              </a:rPr>
              <a:t>Dėl ekonominių priežasčių tarp 25-30 metų</a:t>
            </a:r>
          </a:p>
          <a:p>
            <a:pPr lvl="2">
              <a:buFont typeface="Wingdings" pitchFamily="2" charset="2"/>
              <a:buChar char="§"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Turkija - kas ketvirta santuoka sudaroma iki 18 m.</a:t>
            </a:r>
          </a:p>
          <a:p>
            <a:pPr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Dažnos santuokos tarp pusbrolių ir pusseserių.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Viename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gyvena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keletas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kart</a:t>
            </a:r>
            <a:r>
              <a:rPr lang="lt-LT" sz="2000" dirty="0" err="1"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Nuotaka ateina į savo vyro šeimą</a:t>
            </a:r>
          </a:p>
          <a:p>
            <a:pPr>
              <a:buFont typeface="Wingdings" pitchFamily="2" charset="2"/>
              <a:buChar char="§"/>
            </a:pPr>
            <a:endParaRPr lang="de-DE" sz="3200" dirty="0"/>
          </a:p>
          <a:p>
            <a:pPr lvl="1">
              <a:buNone/>
            </a:pPr>
            <a:endParaRPr lang="lt-L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E86AB0-22B7-C798-FE29-AACA50524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5705" y="576216"/>
            <a:ext cx="4676809" cy="311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0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F22C5-83A2-1BB6-0C7C-4D4E25BE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BD4FDD-E576-E2D4-9FDC-839C4111D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5953"/>
            <a:ext cx="10515600" cy="3696922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buFont typeface="Wingdings" pitchFamily="2" charset="2"/>
              <a:buChar char="§"/>
            </a:pPr>
            <a:endParaRPr lang="de-L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buFont typeface="Wingdings" pitchFamily="2" charset="2"/>
              <a:buChar char="§"/>
            </a:pPr>
            <a:endParaRPr lang="de-L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5: 90.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jus, kurie patikėjote. Vynas (svaigalai), azartiniai žaidimai, gyvuliai paaukoti stabams, būrimas strėlių laidymu – niekšybės, šėtono išmonė. Tai šalinkitės šito, - galbūt tapsite laimingi.</a:t>
            </a:r>
          </a:p>
          <a:p>
            <a:pPr marL="0" indent="0">
              <a:buNone/>
            </a:pPr>
            <a:endParaRPr lang="de-LT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lt-LT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6:145.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Sakyk: „Tame, kas man apreikšta, aš nerandu draudimo besimaitinančiam tuo, kuo jis maitinasi, nebent tai būtų dvėseliena arba pralietas kraujas, arba kiauliena, dėl to, kad tai šlykštynė, - arba bjauratis, kuri nudobta neminint </a:t>
            </a:r>
            <a:r>
              <a:rPr lang="lt-LT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Allaho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EF20EF9-2001-6A7C-CCBA-C47432312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85" y="363268"/>
            <a:ext cx="3474498" cy="306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31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Sveikatos samprata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Sveikata – Dievo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dovana</a:t>
            </a:r>
          </a:p>
          <a:p>
            <a:pPr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Atsakomybė prieš Dievą</a:t>
            </a:r>
            <a:r>
              <a:rPr lang="de-D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kūnas yra Dievo nuosavybė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endParaRPr lang="lt-L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 – </a:t>
            </a: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rūpintis savo sveikata</a:t>
            </a:r>
          </a:p>
          <a:p>
            <a:pPr lvl="1">
              <a:buFont typeface="Wingdings" pitchFamily="2" charset="2"/>
              <a:buChar char="§"/>
            </a:pPr>
            <a:endParaRPr lang="lt-LT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Malda, pasninkas – dvasia ir kūnas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lt-L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C236DF1-3394-B3A5-6C13-A81E4301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5669" y="3205529"/>
            <a:ext cx="4947965" cy="328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27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Psichologija islamo kultūroje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Terapija islamo religijos kontekste</a:t>
            </a: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Vakarieti</a:t>
            </a: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škųjų konceptų tinkamumas</a:t>
            </a: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endParaRPr lang="de-D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de-D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 – Dievo </a:t>
            </a: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išbandymas, bet ne bausmė</a:t>
            </a:r>
          </a:p>
          <a:p>
            <a:pPr lvl="2"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Dvasinės, psichikos ir fizinės ligos</a:t>
            </a:r>
          </a:p>
          <a:p>
            <a:pPr lvl="2"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Fizinė liga – išbandimas, be ne bausmė</a:t>
            </a:r>
          </a:p>
          <a:p>
            <a:pPr lvl="2"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Dvasinė – silpnybė, nepakankamas tikėjimas į Dievą – </a:t>
            </a:r>
            <a:r>
              <a:rPr lang="lt-LT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iman</a:t>
            </a:r>
          </a:p>
          <a:p>
            <a:pPr lvl="2">
              <a:buFont typeface="Wingdings" pitchFamily="2" charset="2"/>
              <a:buChar char="§"/>
            </a:pPr>
            <a:r>
              <a:rPr lang="lt-LT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Psichikos – atliadžiamas nuo atsakomybės</a:t>
            </a:r>
          </a:p>
          <a:p>
            <a:pPr lvl="2"/>
            <a:endParaRPr lang="lt-L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509EFB7-C95C-E914-C87F-89556EF1E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7659" y="365125"/>
            <a:ext cx="37592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2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FFAE71-9AC4-AF7D-5A95-D324F0B0A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1727D2-A297-1133-144B-08A074BB1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32" t="11750" r="7400" b="17615"/>
          <a:stretch/>
        </p:blipFill>
        <p:spPr>
          <a:xfrm>
            <a:off x="500453" y="0"/>
            <a:ext cx="11191094" cy="6858000"/>
          </a:xfrm>
        </p:spPr>
      </p:pic>
    </p:spTree>
    <p:extLst>
      <p:ext uri="{BB962C8B-B14F-4D97-AF65-F5344CB8AC3E}">
        <p14:creationId xmlns:p14="http://schemas.microsoft.com/office/powerpoint/2010/main" val="96585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3A70D9-A6B6-3754-1A75-DF7DE1557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Musulmonai Europoje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06D74AC-94BD-1DDC-84F1-35899D5EE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29" t="24523" r="29195" b="17485"/>
          <a:stretch/>
        </p:blipFill>
        <p:spPr>
          <a:xfrm>
            <a:off x="1898387" y="1348154"/>
            <a:ext cx="8235529" cy="5509846"/>
          </a:xfrm>
        </p:spPr>
      </p:pic>
    </p:spTree>
    <p:extLst>
      <p:ext uri="{BB962C8B-B14F-4D97-AF65-F5344CB8AC3E}">
        <p14:creationId xmlns:p14="http://schemas.microsoft.com/office/powerpoint/2010/main" val="977052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59D96-1C5F-496C-71C3-7373254A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365125"/>
            <a:ext cx="11153775" cy="23209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visų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religijų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kuriomis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teko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susidurti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krikščionybei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nė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viena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nebuvo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taip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iškreiptai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suvokiama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taip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įnirtingai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puolama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kaip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7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islamas</a:t>
            </a:r>
            <a:r>
              <a:rPr lang="de-DE" sz="2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lt-LT" sz="4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lt-LT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de-DE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ANNEMARIE  SCHIMMEL</a:t>
            </a:r>
            <a:br>
              <a:rPr lang="de-DE" sz="18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lt-LT" sz="18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8013E70-E66F-15F4-EB54-9D453090D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lt-LT" dirty="0"/>
          </a:p>
        </p:txBody>
      </p:sp>
      <p:pic>
        <p:nvPicPr>
          <p:cNvPr id="4" name="Picture 2" descr="C:\Users\alija\Pictures\MP Navigator EX\2010_09_05\IMG_0002.jpg">
            <a:extLst>
              <a:ext uri="{FF2B5EF4-FFF2-40B4-BE49-F238E27FC236}">
                <a16:creationId xmlns:a16="http://schemas.microsoft.com/office/drawing/2014/main" id="{1707E706-8CE1-18E4-CF26-6D97B473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7821" t="2857" r="7577" b="8452"/>
          <a:stretch>
            <a:fillRect/>
          </a:stretch>
        </p:blipFill>
        <p:spPr bwMode="auto">
          <a:xfrm>
            <a:off x="2331810" y="2148659"/>
            <a:ext cx="4829175" cy="45656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590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11101" y="405466"/>
            <a:ext cx="10515600" cy="1325563"/>
          </a:xfrm>
        </p:spPr>
        <p:txBody>
          <a:bodyPr/>
          <a:lstStyle/>
          <a:p>
            <a:r>
              <a:rPr lang="lt-LT" sz="2800" b="1" dirty="0">
                <a:latin typeface="Arial" pitchFamily="34" charset="0"/>
                <a:cs typeface="Arial" pitchFamily="34" charset="0"/>
              </a:rPr>
              <a:t>Islamas- </a:t>
            </a:r>
            <a:r>
              <a:rPr lang="lt-LT" sz="2800" b="1" dirty="0" err="1">
                <a:latin typeface="Arial" pitchFamily="34" charset="0"/>
                <a:cs typeface="Arial" pitchFamily="34" charset="0"/>
              </a:rPr>
              <a:t>Abraomiška</a:t>
            </a:r>
            <a:r>
              <a:rPr lang="lt-LT" sz="2800" b="1" dirty="0">
                <a:latin typeface="Arial" pitchFamily="34" charset="0"/>
                <a:cs typeface="Arial" pitchFamily="34" charset="0"/>
              </a:rPr>
              <a:t> religija</a:t>
            </a:r>
            <a:br>
              <a:rPr lang="lt-LT" b="1" dirty="0">
                <a:latin typeface="Arial" pitchFamily="34" charset="0"/>
                <a:cs typeface="Arial" pitchFamily="34" charset="0"/>
              </a:rPr>
            </a:br>
            <a:r>
              <a:rPr lang="lt-LT" b="1" dirty="0">
                <a:latin typeface="Arial" pitchFamily="34" charset="0"/>
                <a:cs typeface="Arial" pitchFamily="34" charset="0"/>
              </a:rPr>
              <a:t>	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Al-</a:t>
            </a:r>
            <a:r>
              <a:rPr lang="lt-LT" sz="2400" dirty="0" err="1">
                <a:latin typeface="Arial" pitchFamily="34" charset="0"/>
                <a:cs typeface="Arial" pitchFamily="34" charset="0"/>
              </a:rPr>
              <a:t>fatiha</a:t>
            </a:r>
            <a:r>
              <a:rPr lang="lt-LT" sz="2400" dirty="0">
                <a:latin typeface="Arial" pitchFamily="34" charset="0"/>
                <a:cs typeface="Arial" pitchFamily="34" charset="0"/>
              </a:rPr>
              <a:t>				Tėve musų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0" y="1996440"/>
            <a:ext cx="4495800" cy="48615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Arial" pitchFamily="34" charset="0"/>
                <a:cs typeface="Arial" pitchFamily="34" charset="0"/>
              </a:rPr>
              <a:t>Vardan Allaho, Maloningiausiojo, Gailestingiausiojo,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Arial" pitchFamily="34" charset="0"/>
                <a:cs typeface="Arial" pitchFamily="34" charset="0"/>
              </a:rPr>
              <a:t>Šlovė – Allahui, pasaulių Valdovui.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Arial" pitchFamily="34" charset="0"/>
                <a:cs typeface="Arial" pitchFamily="34" charset="0"/>
              </a:rPr>
              <a:t>Maloningiausiam ir Gailestingiausiam,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de-DE" dirty="0">
                <a:latin typeface="Arial" pitchFamily="34" charset="0"/>
                <a:cs typeface="Arial" pitchFamily="34" charset="0"/>
              </a:rPr>
              <a:t>Teismo dienos Valdovui.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Arial" pitchFamily="34" charset="0"/>
                <a:cs typeface="Arial" pitchFamily="34" charset="0"/>
              </a:rPr>
              <a:t>Išties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tik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Tave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garbiname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tik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Tavęs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mes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prašome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pagalbos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>
                <a:latin typeface="Arial" pitchFamily="34" charset="0"/>
                <a:cs typeface="Arial" pitchFamily="34" charset="0"/>
              </a:rPr>
              <a:t>Išvesk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mus</a:t>
            </a:r>
            <a:r>
              <a:rPr lang="en-GB" dirty="0">
                <a:latin typeface="Arial" pitchFamily="34" charset="0"/>
                <a:cs typeface="Arial" pitchFamily="34" charset="0"/>
              </a:rPr>
              <a:t> į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tiesų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kelią</a:t>
            </a:r>
            <a:r>
              <a:rPr lang="en-GB" dirty="0">
                <a:latin typeface="Arial" pitchFamily="34" charset="0"/>
                <a:cs typeface="Arial" pitchFamily="34" charset="0"/>
              </a:rPr>
              <a:t>,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lt-LT" dirty="0"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latin typeface="Arial" pitchFamily="34" charset="0"/>
                <a:cs typeface="Arial" pitchFamily="34" charset="0"/>
              </a:rPr>
              <a:t>Į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kelią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tų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kuriuos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Tu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apdovonojai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gėrybėmis</a:t>
            </a:r>
            <a:r>
              <a:rPr lang="en-GB" dirty="0">
                <a:latin typeface="Arial" pitchFamily="34" charset="0"/>
                <a:cs typeface="Arial" pitchFamily="34" charset="0"/>
              </a:rPr>
              <a:t>, bet ne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tų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kurie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užsitraukė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Tavo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rūsybę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ir</a:t>
            </a:r>
            <a:r>
              <a:rPr lang="en-GB" dirty="0">
                <a:latin typeface="Arial" pitchFamily="34" charset="0"/>
                <a:cs typeface="Arial" pitchFamily="34" charset="0"/>
              </a:rPr>
              <a:t> ne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tų</a:t>
            </a:r>
            <a:r>
              <a:rPr lang="en-GB" dirty="0">
                <a:latin typeface="Arial" pitchFamily="34" charset="0"/>
                <a:cs typeface="Arial" pitchFamily="34" charset="0"/>
              </a:rPr>
              <a:t>,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kurie</a:t>
            </a:r>
            <a:r>
              <a:rPr lang="en-GB" dirty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>
                <a:latin typeface="Arial" pitchFamily="34" charset="0"/>
                <a:cs typeface="Arial" pitchFamily="34" charset="0"/>
              </a:rPr>
              <a:t>paklydo</a:t>
            </a:r>
            <a:r>
              <a:rPr lang="en-GB" dirty="0">
                <a:latin typeface="Arial" pitchFamily="34" charset="0"/>
                <a:cs typeface="Arial" pitchFamily="34" charset="0"/>
              </a:rPr>
              <a:t>.</a:t>
            </a:r>
            <a:endParaRPr lang="lt-LT" dirty="0">
              <a:latin typeface="Arial" pitchFamily="34" charset="0"/>
              <a:cs typeface="Arial" pitchFamily="34" charset="0"/>
            </a:endParaRPr>
          </a:p>
          <a:p>
            <a:endParaRPr lang="lt-LT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6368901" y="1996440"/>
            <a:ext cx="4119587" cy="467292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r>
              <a:rPr lang="lt-LT" dirty="0">
                <a:latin typeface="Arial" pitchFamily="34" charset="0"/>
                <a:cs typeface="Arial" pitchFamily="34" charset="0"/>
              </a:rPr>
              <a:t>Tėve mūsų, kuris esi danguje,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teesie šventas Tavo vardas,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teateinie Tavo karalystė,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teesie Tavo valia kaip danguje, taip ir žemėje.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Kasdienės mūsų duonos duok mums šiandien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ir atleisk mums mūsų kaltes, kaip ir mes atleidžiame savo kaltininkams.</a:t>
            </a:r>
          </a:p>
          <a:p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Ir neleisk mūsų gundyti</a:t>
            </a:r>
            <a:br>
              <a:rPr lang="lt-LT" dirty="0">
                <a:latin typeface="Arial" pitchFamily="34" charset="0"/>
                <a:cs typeface="Arial" pitchFamily="34" charset="0"/>
              </a:rPr>
            </a:br>
            <a:r>
              <a:rPr lang="lt-LT" dirty="0">
                <a:latin typeface="Arial" pitchFamily="34" charset="0"/>
                <a:cs typeface="Arial" pitchFamily="34" charset="0"/>
              </a:rPr>
              <a:t>bet gelbėk mus nuo pikto. Amen</a:t>
            </a:r>
            <a:br>
              <a:rPr lang="lt-LT" dirty="0"/>
            </a:br>
            <a:br>
              <a:rPr lang="lt-LT" dirty="0"/>
            </a:br>
            <a:endParaRPr lang="lt-L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800" b="1" dirty="0">
                <a:latin typeface="Arial" pitchFamily="34" charset="0"/>
                <a:cs typeface="Arial" pitchFamily="34" charset="0"/>
              </a:rPr>
              <a:t>Islamo stulpai </a:t>
            </a:r>
            <a:br>
              <a:rPr lang="lt-LT" b="1" dirty="0">
                <a:latin typeface="Arial" pitchFamily="34" charset="0"/>
                <a:cs typeface="Arial" pitchFamily="34" charset="0"/>
              </a:rPr>
            </a:br>
            <a:endParaRPr lang="lt-LT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89547" y="1985210"/>
            <a:ext cx="9700501" cy="41107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itchFamily="34" charset="0"/>
                <a:cs typeface="Arial" pitchFamily="34" charset="0"/>
              </a:rPr>
              <a:t>Tikėjimo liudijimas – </a:t>
            </a:r>
            <a:r>
              <a:rPr lang="lt-LT" sz="2000" i="1" dirty="0">
                <a:latin typeface="Arial" pitchFamily="34" charset="0"/>
                <a:cs typeface="Arial" pitchFamily="34" charset="0"/>
              </a:rPr>
              <a:t>šahada</a:t>
            </a: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itchFamily="34" charset="0"/>
                <a:cs typeface="Arial" pitchFamily="34" charset="0"/>
              </a:rPr>
              <a:t>Kasdienis penkiakartinis ritualinis meldimasis</a:t>
            </a: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itchFamily="34" charset="0"/>
                <a:cs typeface="Arial" pitchFamily="34" charset="0"/>
              </a:rPr>
              <a:t>Labdaros mokestis -2,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5%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Pasninkavimas</a:t>
            </a:r>
          </a:p>
          <a:p>
            <a:pPr>
              <a:buFont typeface="Wingdings" pitchFamily="2" charset="2"/>
              <a:buChar char="§"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Piligrimin</a:t>
            </a:r>
            <a:r>
              <a:rPr lang="lt-LT" sz="2000" dirty="0">
                <a:latin typeface="Arial" pitchFamily="34" charset="0"/>
                <a:cs typeface="Arial" pitchFamily="34" charset="0"/>
              </a:rPr>
              <a:t>ė kelionė į Mekką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7949"/>
          <a:stretch>
            <a:fillRect/>
          </a:stretch>
        </p:blipFill>
        <p:spPr bwMode="auto">
          <a:xfrm>
            <a:off x="7916779" y="3083460"/>
            <a:ext cx="4086727" cy="361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1884B3-F68D-438B-C5EA-9CA6036D1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Islamo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  <a:r>
              <a:rPr 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aḫlāq</a:t>
            </a:r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ʾadab</a:t>
            </a:r>
            <a: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000" i="1" dirty="0">
                <a:latin typeface="Arial" pitchFamily="34" charset="0"/>
                <a:cs typeface="Arial" pitchFamily="34" charset="0"/>
              </a:rPr>
              <a:t>islamiškoji tapatybė - </a:t>
            </a:r>
            <a:r>
              <a:rPr lang="lt-LT" sz="2000" i="1" dirty="0" err="1">
                <a:latin typeface="Arial" pitchFamily="34" charset="0"/>
                <a:cs typeface="Arial" pitchFamily="34" charset="0"/>
              </a:rPr>
              <a:t>islam</a:t>
            </a:r>
            <a:endParaRPr lang="lt-LT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4AD3FC-F55E-C745-8FD2-2CD902752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de-DE" sz="2000" b="1" i="1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2000" b="1" i="1" dirty="0" err="1">
                <a:latin typeface="Arial" panose="020B0604020202020204" pitchFamily="34" charset="0"/>
              </a:rPr>
              <a:t>Aḫlāq</a:t>
            </a:r>
            <a:r>
              <a:rPr lang="de-DE" sz="2000" b="1" i="1" dirty="0">
                <a:latin typeface="Arial" panose="020B0604020202020204" pitchFamily="34" charset="0"/>
              </a:rPr>
              <a:t> -  </a:t>
            </a:r>
            <a:r>
              <a:rPr lang="de-DE" sz="2000" dirty="0" err="1">
                <a:latin typeface="Arial" panose="020B0604020202020204" pitchFamily="34" charset="0"/>
              </a:rPr>
              <a:t>charakteris</a:t>
            </a:r>
            <a:endParaRPr lang="de-DE" sz="2000" dirty="0">
              <a:latin typeface="Arial" panose="020B060402020202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68:4 </a:t>
            </a:r>
            <a:r>
              <a:rPr lang="lt-LT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 iš tiesų tavo būdas (charakteris) nuostabus.</a:t>
            </a:r>
            <a:r>
              <a:rPr lang="de-LT" sz="2000" dirty="0">
                <a:effectLst/>
                <a:latin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Aktyvumas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charakterio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f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ormavimas</a:t>
            </a:r>
            <a:endParaRPr lang="lt-LT" sz="2000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2000" b="1" i="1" dirty="0" err="1">
                <a:latin typeface="Arial" panose="020B0604020202020204" pitchFamily="34" charset="0"/>
              </a:rPr>
              <a:t>ʾadab</a:t>
            </a:r>
            <a:r>
              <a:rPr lang="de-DE" sz="2000" b="1" i="1" dirty="0">
                <a:latin typeface="Arial" panose="020B0604020202020204" pitchFamily="34" charset="0"/>
              </a:rPr>
              <a:t> -</a:t>
            </a:r>
            <a:r>
              <a:rPr lang="lt-LT" sz="2000" b="1" i="1" dirty="0">
                <a:latin typeface="Arial" panose="020B0604020202020204" pitchFamily="34" charset="0"/>
              </a:rPr>
              <a:t> </a:t>
            </a:r>
            <a:r>
              <a:rPr lang="lt-LT" sz="2000" dirty="0">
                <a:latin typeface="Arial" panose="020B0604020202020204" pitchFamily="34" charset="0"/>
              </a:rPr>
              <a:t>literatūra, išsilavinimas, mandagumas arba moralė</a:t>
            </a:r>
          </a:p>
          <a:p>
            <a:pPr marL="457200" lvl="1" indent="0">
              <a:buNone/>
            </a:pPr>
            <a:endParaRPr lang="lt-LT" sz="2000" dirty="0">
              <a:latin typeface="Arial" panose="020B0604020202020204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Sekuliarizacija vs. </a:t>
            </a:r>
            <a:r>
              <a:rPr lang="lt-LT" sz="2000" dirty="0" err="1">
                <a:latin typeface="Arial" panose="020B0604020202020204" pitchFamily="34" charset="0"/>
              </a:rPr>
              <a:t>Šarija</a:t>
            </a:r>
            <a:r>
              <a:rPr lang="lt-LT" sz="2000" dirty="0">
                <a:latin typeface="Arial" panose="020B0604020202020204" pitchFamily="34" charset="0"/>
              </a:rPr>
              <a:t> (islamo teisė)</a:t>
            </a: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 Išsamios gairės, kaip gyventi gyvenimą, atitinkantį islamo vertybes ir principus </a:t>
            </a: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turėtų būti taikomi visose kasdienio gyvenimo srityse</a:t>
            </a:r>
          </a:p>
          <a:p>
            <a:pPr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Šaltiniai</a:t>
            </a: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Koranas</a:t>
            </a:r>
          </a:p>
          <a:p>
            <a:pPr lvl="1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</a:rPr>
              <a:t>Pranašo </a:t>
            </a:r>
            <a:r>
              <a:rPr lang="lt-LT" sz="2000" dirty="0" err="1">
                <a:latin typeface="Arial" panose="020B0604020202020204" pitchFamily="34" charset="0"/>
              </a:rPr>
              <a:t>Muhammado</a:t>
            </a:r>
            <a:r>
              <a:rPr lang="lt-LT" sz="2000" dirty="0">
                <a:latin typeface="Arial" panose="020B0604020202020204" pitchFamily="34" charset="0"/>
              </a:rPr>
              <a:t> tradicija </a:t>
            </a:r>
          </a:p>
        </p:txBody>
      </p:sp>
    </p:spTree>
    <p:extLst>
      <p:ext uri="{BB962C8B-B14F-4D97-AF65-F5344CB8AC3E}">
        <p14:creationId xmlns:p14="http://schemas.microsoft.com/office/powerpoint/2010/main" val="94186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el 1"/>
          <p:cNvSpPr>
            <a:spLocks noGrp="1"/>
          </p:cNvSpPr>
          <p:nvPr>
            <p:ph type="title"/>
          </p:nvPr>
        </p:nvSpPr>
        <p:spPr>
          <a:xfrm>
            <a:off x="263047" y="365125"/>
            <a:ext cx="11090753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Koranas: </a:t>
            </a:r>
            <a:r>
              <a:rPr lang="lt-LT" sz="2800" b="1" dirty="0" err="1">
                <a:solidFill>
                  <a:schemeClr val="tx1"/>
                </a:solidFill>
                <a:latin typeface="+mn-lt"/>
                <a:cs typeface="Arial" pitchFamily="34" charset="0"/>
              </a:rPr>
              <a:t>Hidžiabas</a:t>
            </a:r>
            <a:endParaRPr lang="de-DE" sz="28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6322" name="Inhaltsplatzhalter 2"/>
          <p:cNvSpPr>
            <a:spLocks noGrp="1"/>
          </p:cNvSpPr>
          <p:nvPr>
            <p:ph sz="quarter" idx="1"/>
          </p:nvPr>
        </p:nvSpPr>
        <p:spPr>
          <a:xfrm>
            <a:off x="163287" y="1600428"/>
            <a:ext cx="9294230" cy="453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2400" b="1" dirty="0">
                <a:cs typeface="Arial" pitchFamily="34" charset="0"/>
              </a:rPr>
              <a:t>33:59</a:t>
            </a:r>
            <a:r>
              <a:rPr lang="en-US" sz="2400" b="1" dirty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lt-LT" sz="2800" dirty="0">
                <a:cs typeface="Arial" charset="0"/>
              </a:rPr>
              <a:t>O </a:t>
            </a:r>
            <a:r>
              <a:rPr lang="lt-LT" sz="2400" dirty="0">
                <a:cs typeface="Arial" charset="0"/>
              </a:rPr>
              <a:t>Pranaše! Pasakyk savo žmonoms</a:t>
            </a:r>
            <a:r>
              <a:rPr lang="de-DE" sz="2400" dirty="0">
                <a:cs typeface="Arial" charset="0"/>
              </a:rPr>
              <a:t>, </a:t>
            </a:r>
            <a:r>
              <a:rPr lang="lt-LT" sz="2400" dirty="0">
                <a:cs typeface="Arial" charset="0"/>
              </a:rPr>
              <a:t>dukroms, ir tikinči</a:t>
            </a:r>
            <a:r>
              <a:rPr lang="de-DE" sz="2400" dirty="0">
                <a:cs typeface="Arial" charset="0"/>
              </a:rPr>
              <a:t>oms</a:t>
            </a:r>
            <a:r>
              <a:rPr lang="lt-LT" sz="2400" dirty="0">
                <a:cs typeface="Arial" charset="0"/>
              </a:rPr>
              <a:t> moterims</a:t>
            </a:r>
            <a:r>
              <a:rPr lang="de-DE" sz="2400" dirty="0">
                <a:cs typeface="Arial" charset="0"/>
              </a:rPr>
              <a:t>, tegul jos labiau </a:t>
            </a:r>
            <a:r>
              <a:rPr lang="lt-LT" sz="2400" dirty="0">
                <a:cs typeface="Arial" charset="0"/>
              </a:rPr>
              <a:t> už</a:t>
            </a:r>
            <a:r>
              <a:rPr lang="de-DE" sz="2400" dirty="0">
                <a:cs typeface="Arial" charset="0"/>
              </a:rPr>
              <a:t>sitraukia </a:t>
            </a:r>
            <a:r>
              <a:rPr lang="de-DE" sz="2400" u="sng" dirty="0">
                <a:cs typeface="Arial" charset="0"/>
              </a:rPr>
              <a:t>savo skraistes</a:t>
            </a:r>
            <a:r>
              <a:rPr lang="de-DE" sz="2400" dirty="0">
                <a:cs typeface="Arial" charset="0"/>
              </a:rPr>
              <a:t>.</a:t>
            </a:r>
            <a:r>
              <a:rPr lang="lt-LT" sz="2400" dirty="0">
                <a:cs typeface="Arial" charset="0"/>
              </a:rPr>
              <a:t> Taip</a:t>
            </a:r>
            <a:r>
              <a:rPr lang="de-DE" sz="2400" dirty="0">
                <a:cs typeface="Arial" charset="0"/>
              </a:rPr>
              <a:t> jas lengviau atskirs  (nuo vergių ir pasileidusių moterų) ir tada jų</a:t>
            </a:r>
            <a:r>
              <a:rPr lang="lt-LT" sz="2400" dirty="0">
                <a:cs typeface="Arial" charset="0"/>
              </a:rPr>
              <a:t> </a:t>
            </a:r>
            <a:r>
              <a:rPr lang="de-DE" sz="2400" dirty="0">
                <a:cs typeface="Arial" charset="0"/>
              </a:rPr>
              <a:t>neu</a:t>
            </a:r>
            <a:r>
              <a:rPr lang="lt-LT" sz="2400" dirty="0">
                <a:cs typeface="Arial" charset="0"/>
              </a:rPr>
              <a:t>ž</a:t>
            </a:r>
            <a:r>
              <a:rPr lang="de-DE" sz="2400" dirty="0">
                <a:cs typeface="Arial" charset="0"/>
              </a:rPr>
              <a:t>gaulios</a:t>
            </a:r>
            <a:r>
              <a:rPr lang="de-DE" sz="2800" dirty="0">
                <a:cs typeface="Arial" charset="0"/>
              </a:rPr>
              <a:t>.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57800" y="127212"/>
            <a:ext cx="2196000" cy="21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12395" t="13744" b="7038"/>
          <a:stretch>
            <a:fillRect/>
          </a:stretch>
        </p:blipFill>
        <p:spPr bwMode="auto">
          <a:xfrm>
            <a:off x="0" y="3294000"/>
            <a:ext cx="2426940" cy="35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9737" b="4251"/>
          <a:stretch>
            <a:fillRect/>
          </a:stretch>
        </p:blipFill>
        <p:spPr bwMode="auto">
          <a:xfrm>
            <a:off x="9457516" y="3041576"/>
            <a:ext cx="273448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176" y="3761788"/>
            <a:ext cx="3566871" cy="23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53" y="3201762"/>
            <a:ext cx="2352000" cy="35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524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F4A806-3923-A2AB-73D0-2C6789DF4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96" y="365125"/>
            <a:ext cx="11119104" cy="1325563"/>
          </a:xfrm>
        </p:spPr>
        <p:txBody>
          <a:bodyPr>
            <a:normAutofit/>
          </a:bodyPr>
          <a:lstStyle/>
          <a:p>
            <a:r>
              <a:rPr lang="lt-LT" sz="2800" b="1" dirty="0">
                <a:latin typeface="Arial" panose="020B0604020202020204" pitchFamily="34" charset="0"/>
                <a:cs typeface="Arial" panose="020B0604020202020204" pitchFamily="34" charset="0"/>
              </a:rPr>
              <a:t>Lyčių segregacija</a:t>
            </a: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EE371DF-BD97-7256-D1D0-05FC909E6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495" y="4354159"/>
            <a:ext cx="5265790" cy="2358635"/>
          </a:xfr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2C716EA-B730-683B-0ED9-EB4D5E14E307}"/>
              </a:ext>
            </a:extLst>
          </p:cNvPr>
          <p:cNvSpPr txBox="1"/>
          <p:nvPr/>
        </p:nvSpPr>
        <p:spPr>
          <a:xfrm>
            <a:off x="668740" y="2213811"/>
            <a:ext cx="485375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Erdvinė atskirtis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Bendravimas su savo lyties atstovu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Haremas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Islamiškos vestuvės</a:t>
            </a:r>
          </a:p>
          <a:p>
            <a:pPr marL="742950" lvl="1" indent="-285750">
              <a:buFont typeface="Wingdings" pitchFamily="2" charset="2"/>
              <a:buChar char="§"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Akių kontaktas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Fizinis kontaktas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Aprangos kodas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sz="2000" dirty="0">
                <a:latin typeface="Arial" panose="020B0604020202020204" pitchFamily="34" charset="0"/>
                <a:cs typeface="Arial" panose="020B0604020202020204" pitchFamily="34" charset="0"/>
              </a:rPr>
              <a:t>“Pagarba moteriai“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98564B-3DCC-CD6C-2C16-94B69A320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32" y="2055813"/>
            <a:ext cx="3311668" cy="21997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511E64-5041-FFDA-306C-CC121F602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0069" y="0"/>
            <a:ext cx="5000263" cy="281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71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Macintosh PowerPoint</Application>
  <PresentationFormat>Breitbild</PresentationFormat>
  <Paragraphs>164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</vt:lpstr>
      <vt:lpstr>Islamiško auklėjimo principai vaikų ugdyme.</vt:lpstr>
      <vt:lpstr>PowerPoint-Präsentation</vt:lpstr>
      <vt:lpstr>Musulmonai Europoje</vt:lpstr>
      <vt:lpstr>Iš visų religijų, su kuriomis teko susidurti krikščionybei, nė viena nebuvo taip iškreiptai suvokiama ir taip įnirtingai puolama kaip islamas.                                      ANNEMARIE  SCHIMMEL </vt:lpstr>
      <vt:lpstr>Islamas- Abraomiška religija  Al-fatiha    Tėve musų</vt:lpstr>
      <vt:lpstr>Islamo stulpai  </vt:lpstr>
      <vt:lpstr>Islamo etika: aḫlāq ir ʾadab  islamiškoji tapatybė - islam</vt:lpstr>
      <vt:lpstr>Koranas: Hidžiabas</vt:lpstr>
      <vt:lpstr>Lyčių segregacija</vt:lpstr>
      <vt:lpstr>Vyro ir moters tarpusavio santykiai</vt:lpstr>
      <vt:lpstr>Lytiniai santykiai</vt:lpstr>
      <vt:lpstr>Santykiai tarp kartų</vt:lpstr>
      <vt:lpstr>Vaikų edukacija I</vt:lpstr>
      <vt:lpstr>Vaikų edukacija II</vt:lpstr>
      <vt:lpstr>Vaikų edukacija III</vt:lpstr>
      <vt:lpstr>PowerPoint-Präsentation</vt:lpstr>
      <vt:lpstr>Sveikatos samprata</vt:lpstr>
      <vt:lpstr>Psichologija islamo kultūroje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Islamiško auklėjimo principai vaikų ugdyme.</dc:title>
  <dc:creator>Microsoft Office User</dc:creator>
  <cp:lastModifiedBy>Microsoft Office User</cp:lastModifiedBy>
  <cp:revision>6</cp:revision>
  <dcterms:created xsi:type="dcterms:W3CDTF">2025-11-12T09:18:43Z</dcterms:created>
  <dcterms:modified xsi:type="dcterms:W3CDTF">2025-11-13T10:28:48Z</dcterms:modified>
</cp:coreProperties>
</file>