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6" r:id="rId6"/>
    <p:sldId id="262" r:id="rId7"/>
    <p:sldId id="263" r:id="rId8"/>
    <p:sldId id="265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29847A-977E-074F-BB04-75269628307C}">
          <p14:sldIdLst>
            <p14:sldId id="256"/>
            <p14:sldId id="259"/>
            <p14:sldId id="260"/>
            <p14:sldId id="261"/>
            <p14:sldId id="266"/>
            <p14:sldId id="262"/>
            <p14:sldId id="263"/>
            <p14:sldId id="265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40"/>
  </p:normalViewPr>
  <p:slideViewPr>
    <p:cSldViewPr snapToGrid="0">
      <p:cViewPr varScale="1">
        <p:scale>
          <a:sx n="115" d="100"/>
          <a:sy n="115" d="100"/>
        </p:scale>
        <p:origin x="4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vietimonaujienos.lt/zaidimo-nauda-kaip-zaidimais-paremtas-mokymasis-padeda-vystytis-vaiko-gebejimam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6C6BC-6F82-8F50-E4B7-A16FE0337D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LT" dirty="0"/>
              <a:t> </a:t>
            </a:r>
            <a:r>
              <a:rPr lang="en-LT" sz="4800" dirty="0"/>
              <a:t>Mokymas(-is) per žaidimus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543335-2A0E-193D-3581-BC46E01A01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LT" sz="2800" dirty="0"/>
              <a:t>Edukologijos mokslų daktarė Aistė Bartkevičienė,  SEI asociacijos vadovė, kalbų trenerė</a:t>
            </a:r>
          </a:p>
        </p:txBody>
      </p:sp>
    </p:spTree>
    <p:extLst>
      <p:ext uri="{BB962C8B-B14F-4D97-AF65-F5344CB8AC3E}">
        <p14:creationId xmlns:p14="http://schemas.microsoft.com/office/powerpoint/2010/main" val="3518093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39DC3-0648-1299-3336-ED2CBB32A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LT" dirty="0"/>
              <a:t> Kodėl svarbu žaisti?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6E262-DACB-1A66-DE39-3E4A9BDA4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lt-LT" sz="2000" dirty="0">
              <a:effectLst/>
            </a:endParaRPr>
          </a:p>
          <a:p>
            <a:r>
              <a:rPr lang="lt-LT" sz="2400" dirty="0">
                <a:effectLst/>
              </a:rPr>
              <a:t>Žaidimas – mokymasis, kuris gerina vaiko fizinę, </a:t>
            </a:r>
            <a:r>
              <a:rPr lang="lt-LT" sz="2400" dirty="0" err="1">
                <a:effectLst/>
              </a:rPr>
              <a:t>socioemocinę</a:t>
            </a:r>
            <a:r>
              <a:rPr lang="lt-LT" sz="2400" dirty="0">
                <a:effectLst/>
              </a:rPr>
              <a:t> sveikatą, lavina jo gebėjimą kūrybiškai spręsti problemas bei padeda prisitaikyti prie besikeičiančios aplinkos. </a:t>
            </a:r>
            <a:br>
              <a:rPr lang="lt-LT" sz="2400" dirty="0">
                <a:effectLst/>
              </a:rPr>
            </a:br>
            <a:endParaRPr lang="lt-LT" sz="2400" dirty="0">
              <a:effectLst/>
            </a:endParaRPr>
          </a:p>
          <a:p>
            <a:pPr marL="0" indent="0">
              <a:buNone/>
            </a:pPr>
            <a:endParaRPr lang="lt-LT" sz="2000" dirty="0"/>
          </a:p>
          <a:p>
            <a:pPr marL="0" indent="0">
              <a:buNone/>
            </a:pPr>
            <a:endParaRPr lang="lt-LT" sz="2000" dirty="0"/>
          </a:p>
          <a:p>
            <a:pPr marL="0" indent="0">
              <a:buNone/>
            </a:pPr>
            <a:br>
              <a:rPr lang="lt-LT" sz="2000" dirty="0">
                <a:effectLst/>
              </a:rPr>
            </a:br>
            <a:r>
              <a:rPr lang="lt-LT" sz="2000" dirty="0">
                <a:effectLst/>
              </a:rPr>
              <a:t>Skaitykite daugiau: </a:t>
            </a:r>
            <a:r>
              <a:rPr lang="lt-LT" sz="2000" dirty="0">
                <a:effectLst/>
                <a:hlinkClick r:id="rId2"/>
              </a:rPr>
              <a:t>https://www.svietimonaujienos.lt/zaidimo-nauda-kaip-zaidimais-paremtas-mokymasis-padeda-vystytis-vaiko-gebejimams/</a:t>
            </a:r>
            <a:endParaRPr lang="lt-LT" sz="2000" dirty="0">
              <a:effectLst/>
            </a:endParaRPr>
          </a:p>
          <a:p>
            <a:endParaRPr lang="en-LT" dirty="0"/>
          </a:p>
        </p:txBody>
      </p:sp>
    </p:spTree>
    <p:extLst>
      <p:ext uri="{BB962C8B-B14F-4D97-AF65-F5344CB8AC3E}">
        <p14:creationId xmlns:p14="http://schemas.microsoft.com/office/powerpoint/2010/main" val="1851481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EEF13-C0B9-ACB8-BC99-40B2A4F7F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LT" dirty="0"/>
              <a:t>  Moksliniai argumentai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AE103-B995-7EDC-72A8-667D8D329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2000" dirty="0"/>
              <a:t>Tyrimo rezultatai atskleidžia, kad mokymasis žaidžiant skaitmeninius žaidimus (DGBL) nuo </a:t>
            </a:r>
            <a:r>
              <a:rPr lang="lt-LT" sz="2000" dirty="0" err="1"/>
              <a:t>disleksijos</a:t>
            </a:r>
            <a:r>
              <a:rPr lang="lt-LT" sz="2000" dirty="0"/>
              <a:t> kenčiantiems vaikams gali atverti naujas galimybes, stiprinti jų pasitikėjimą savimi ir sulaukti daugiau palaikymo mokykloje.</a:t>
            </a:r>
          </a:p>
          <a:p>
            <a:pPr marL="0" indent="0">
              <a:buNone/>
            </a:pPr>
            <a:endParaRPr lang="lt-LT" sz="2000" dirty="0"/>
          </a:p>
          <a:p>
            <a:pPr marL="0" indent="0">
              <a:buNone/>
            </a:pPr>
            <a:endParaRPr lang="lt-LT" sz="2000" dirty="0"/>
          </a:p>
          <a:p>
            <a:pPr marL="0" indent="0">
              <a:buNone/>
            </a:pPr>
            <a:endParaRPr lang="lt-LT" sz="2000" dirty="0"/>
          </a:p>
          <a:p>
            <a:pPr marL="0" indent="0">
              <a:buNone/>
            </a:pPr>
            <a:r>
              <a:rPr lang="en-GB" sz="2000" dirty="0"/>
              <a:t>https://</a:t>
            </a:r>
            <a:r>
              <a:rPr lang="en-GB" sz="2000" dirty="0" err="1"/>
              <a:t>www.schooleducationgateway.eu</a:t>
            </a:r>
            <a:r>
              <a:rPr lang="en-GB" sz="2000" dirty="0"/>
              <a:t>/</a:t>
            </a:r>
            <a:r>
              <a:rPr lang="en-GB" sz="2000" dirty="0" err="1"/>
              <a:t>lt</a:t>
            </a:r>
            <a:r>
              <a:rPr lang="en-GB" sz="2000" dirty="0"/>
              <a:t>/pub/resources/publications/-digital-games-based-</a:t>
            </a:r>
            <a:r>
              <a:rPr lang="en-GB" sz="2000" dirty="0" err="1"/>
              <a:t>learning.htm</a:t>
            </a:r>
            <a:endParaRPr lang="en-LT" sz="2000" dirty="0"/>
          </a:p>
        </p:txBody>
      </p:sp>
    </p:spTree>
    <p:extLst>
      <p:ext uri="{BB962C8B-B14F-4D97-AF65-F5344CB8AC3E}">
        <p14:creationId xmlns:p14="http://schemas.microsoft.com/office/powerpoint/2010/main" val="1826875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E7185-786F-B283-0AC6-1751652E9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LT" dirty="0"/>
              <a:t>Mokymosi per žaidimus nauda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6D254-58B3-F303-60A2-C81CA3729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LT" dirty="0"/>
              <a:t> </a:t>
            </a:r>
          </a:p>
          <a:p>
            <a:r>
              <a:rPr lang="en-LT" sz="2000" dirty="0"/>
              <a:t>Auga mokinių motvacija, atsiranda žingeidumas;</a:t>
            </a:r>
          </a:p>
          <a:p>
            <a:r>
              <a:rPr lang="en-LT" sz="2000" dirty="0"/>
              <a:t> lavina  vaikų dėmėsį, atmintį; </a:t>
            </a:r>
          </a:p>
          <a:p>
            <a:r>
              <a:rPr lang="en-LT" sz="2000" dirty="0"/>
              <a:t> formuoja, lavina ir tobulina problemų sprendimo įgūdžius;</a:t>
            </a:r>
          </a:p>
          <a:p>
            <a:r>
              <a:rPr lang="en-GB" sz="2000" dirty="0" err="1"/>
              <a:t>ugdo</a:t>
            </a:r>
            <a:r>
              <a:rPr lang="en-GB" sz="2000" dirty="0"/>
              <a:t> </a:t>
            </a:r>
            <a:r>
              <a:rPr lang="en-GB" sz="2000" dirty="0" err="1"/>
              <a:t>kūrybiškumą</a:t>
            </a:r>
            <a:r>
              <a:rPr lang="en-GB" sz="2000" dirty="0"/>
              <a:t>.</a:t>
            </a:r>
            <a:endParaRPr lang="en-LT" sz="2000" dirty="0"/>
          </a:p>
          <a:p>
            <a:pPr marL="0" indent="0">
              <a:buNone/>
            </a:pPr>
            <a:endParaRPr lang="en-LT" dirty="0"/>
          </a:p>
        </p:txBody>
      </p:sp>
    </p:spTree>
    <p:extLst>
      <p:ext uri="{BB962C8B-B14F-4D97-AF65-F5344CB8AC3E}">
        <p14:creationId xmlns:p14="http://schemas.microsoft.com/office/powerpoint/2010/main" val="2904072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FF9A2-84F5-FE9E-AA2A-5F511B33B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6399" y="769076"/>
            <a:ext cx="8918213" cy="1695344"/>
          </a:xfrm>
        </p:spPr>
        <p:txBody>
          <a:bodyPr>
            <a:normAutofit fontScale="90000"/>
          </a:bodyPr>
          <a:lstStyle/>
          <a:p>
            <a:r>
              <a:rPr lang="en-LT" sz="2700" dirty="0"/>
              <a:t>Gerosios praktikos pavyzdys. Tema: žmogaus būdas. Mokomės piešdami (namų darbų užduotis).</a:t>
            </a:r>
            <a:br>
              <a:rPr lang="en-LT" sz="2700" dirty="0"/>
            </a:br>
            <a:r>
              <a:rPr lang="en-LT" sz="2700" dirty="0"/>
              <a:t> Skaipo platformoje grupės nariai turi atspėti, kokia mergina?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2AB479D-9383-9F9B-86C9-C74F01281A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88225" y="2888166"/>
            <a:ext cx="5117376" cy="3367668"/>
          </a:xfrm>
        </p:spPr>
      </p:pic>
    </p:spTree>
    <p:extLst>
      <p:ext uri="{BB962C8B-B14F-4D97-AF65-F5344CB8AC3E}">
        <p14:creationId xmlns:p14="http://schemas.microsoft.com/office/powerpoint/2010/main" val="4174454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6B354-DF9C-DA47-5BEC-156184B2D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LT" dirty="0"/>
              <a:t>Mokymosi per žaidimus nauda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6F2CC-D22E-35B9-538A-7B607731D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LT" sz="2000" dirty="0"/>
              <a:t>Formuoja, lavina ir tobulina kalbinius gebėjimus;</a:t>
            </a:r>
          </a:p>
          <a:p>
            <a:r>
              <a:rPr lang="en-LT" sz="2000" dirty="0"/>
              <a:t> lavina ir tobulina bendradrabiavimo, lyderystės įgūdžius;</a:t>
            </a:r>
          </a:p>
          <a:p>
            <a:r>
              <a:rPr lang="en-GB" sz="2000" dirty="0"/>
              <a:t> </a:t>
            </a:r>
            <a:r>
              <a:rPr lang="en-GB" sz="2000" dirty="0" err="1"/>
              <a:t>sudaro</a:t>
            </a:r>
            <a:r>
              <a:rPr lang="en-GB" sz="2000" dirty="0"/>
              <a:t> </a:t>
            </a:r>
            <a:r>
              <a:rPr lang="en-GB" sz="2000" dirty="0" err="1"/>
              <a:t>galimybes</a:t>
            </a:r>
            <a:r>
              <a:rPr lang="en-GB" sz="2000" dirty="0"/>
              <a:t> </a:t>
            </a:r>
            <a:r>
              <a:rPr lang="en-GB" sz="2000" dirty="0" err="1"/>
              <a:t>mokytis</a:t>
            </a:r>
            <a:r>
              <a:rPr lang="en-GB" sz="2000" dirty="0"/>
              <a:t> </a:t>
            </a:r>
            <a:r>
              <a:rPr lang="en-GB" sz="2000" dirty="0" err="1"/>
              <a:t>iš</a:t>
            </a:r>
            <a:r>
              <a:rPr lang="en-GB" sz="2000" dirty="0"/>
              <a:t> </a:t>
            </a:r>
            <a:r>
              <a:rPr lang="en-GB" sz="2000" dirty="0" err="1"/>
              <a:t>klaidų</a:t>
            </a:r>
            <a:r>
              <a:rPr lang="en-GB" sz="2000" dirty="0"/>
              <a:t>, </a:t>
            </a:r>
            <a:r>
              <a:rPr lang="en-GB" sz="2000" dirty="0" err="1"/>
              <a:t>patirties</a:t>
            </a:r>
            <a:r>
              <a:rPr lang="en-GB" sz="2000" dirty="0"/>
              <a:t>. 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pPr marL="0" indent="0">
              <a:buNone/>
            </a:pPr>
            <a:r>
              <a:rPr lang="en-GB" sz="2000" dirty="0"/>
              <a:t>https://</a:t>
            </a:r>
            <a:r>
              <a:rPr lang="en-GB" sz="2000" dirty="0" err="1"/>
              <a:t>www.teachstarter.com</a:t>
            </a:r>
            <a:r>
              <a:rPr lang="en-GB" sz="2000" dirty="0"/>
              <a:t>/us/blog/11-benefits-of-playing-games-in-the-classroom-resources-included/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LT" dirty="0"/>
          </a:p>
          <a:p>
            <a:pPr marL="0" indent="0">
              <a:buNone/>
            </a:pPr>
            <a:endParaRPr lang="en-LT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9AA924A-D355-0537-3B4A-FE5E8D2A28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0022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3B29E-C81F-39BF-E425-9F2EC30E4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LT" dirty="0"/>
              <a:t> Žaidimas: </a:t>
            </a:r>
            <a:r>
              <a:rPr lang="lt-LT" dirty="0"/>
              <a:t>„Stebuklų dėžutė“</a:t>
            </a:r>
            <a:endParaRPr lang="en-L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9B01C-A658-52DF-6D85-904C532BB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LT" sz="2800" dirty="0"/>
          </a:p>
          <a:p>
            <a:r>
              <a:rPr lang="en-LT" sz="2800" dirty="0"/>
              <a:t>Laviname žodyną, atmintį, spontaniškumą žaisdami.</a:t>
            </a:r>
          </a:p>
          <a:p>
            <a:pPr marL="0" indent="0">
              <a:buNone/>
            </a:pPr>
            <a:endParaRPr lang="en-LT" sz="2800" dirty="0"/>
          </a:p>
          <a:p>
            <a:r>
              <a:rPr lang="en-LT" sz="2800" dirty="0"/>
              <a:t>  Praktinė užduotis: kas dėžutėje  gyvena?</a:t>
            </a:r>
          </a:p>
        </p:txBody>
      </p:sp>
    </p:spTree>
    <p:extLst>
      <p:ext uri="{BB962C8B-B14F-4D97-AF65-F5344CB8AC3E}">
        <p14:creationId xmlns:p14="http://schemas.microsoft.com/office/powerpoint/2010/main" val="3250154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B3179-07D1-0740-F619-D2B2BA66E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LT" dirty="0"/>
              <a:t> Komunikacinis žaidimas: </a:t>
            </a:r>
            <a:r>
              <a:rPr lang="lt-LT" dirty="0"/>
              <a:t>„ </a:t>
            </a:r>
            <a:r>
              <a:rPr lang="en-LT" dirty="0"/>
              <a:t>Kai ateina …, kas mūsų grupėje ... ?”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D8CE4-37B6-E140-7E26-C0F5B015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LT" dirty="0"/>
              <a:t> </a:t>
            </a:r>
          </a:p>
          <a:p>
            <a:endParaRPr lang="en-LT" sz="2000" dirty="0"/>
          </a:p>
          <a:p>
            <a:r>
              <a:rPr lang="en-LT" sz="2400" dirty="0"/>
              <a:t>Laviname žodyną, atmintį, kūrybiškumą, spontaniškumą žaisdami Skaipo platformoje.</a:t>
            </a:r>
            <a:endParaRPr lang="en-LT" sz="2000" dirty="0"/>
          </a:p>
          <a:p>
            <a:r>
              <a:rPr lang="en-LT" sz="2400" dirty="0"/>
              <a:t> Praktinė užduotis:  </a:t>
            </a:r>
            <a:r>
              <a:rPr lang="en-LT" sz="2400" b="1" dirty="0"/>
              <a:t>kai ateina vakaras, kas mūsų grupėje prieš miegą skaito knygą?</a:t>
            </a:r>
          </a:p>
          <a:p>
            <a:r>
              <a:rPr lang="en-LT" sz="2400" dirty="0"/>
              <a:t> Išjungiame ir įjungiame vaizdo kameras.</a:t>
            </a:r>
          </a:p>
        </p:txBody>
      </p:sp>
    </p:spTree>
    <p:extLst>
      <p:ext uri="{BB962C8B-B14F-4D97-AF65-F5344CB8AC3E}">
        <p14:creationId xmlns:p14="http://schemas.microsoft.com/office/powerpoint/2010/main" val="2730534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5DEF8-4A16-32E8-02B0-201C42194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LT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5CFF7-C0C8-7210-A6D9-C9C114136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LT" dirty="0"/>
          </a:p>
          <a:p>
            <a:pPr marL="0" indent="0">
              <a:buNone/>
            </a:pPr>
            <a:endParaRPr lang="en-LT" dirty="0"/>
          </a:p>
          <a:p>
            <a:pPr marL="0" indent="0">
              <a:buNone/>
            </a:pPr>
            <a:endParaRPr lang="en-LT" dirty="0"/>
          </a:p>
          <a:p>
            <a:pPr marL="0" indent="0">
              <a:buNone/>
            </a:pPr>
            <a:r>
              <a:rPr lang="en-LT" dirty="0"/>
              <a:t>                                         </a:t>
            </a:r>
            <a:r>
              <a:rPr lang="en-LT" sz="2800" dirty="0"/>
              <a:t>Dėkoju už dėmesį !</a:t>
            </a:r>
          </a:p>
          <a:p>
            <a:pPr marL="0" indent="0">
              <a:buNone/>
            </a:pPr>
            <a:r>
              <a:rPr lang="en-LT" sz="2800" dirty="0"/>
              <a:t>                      </a:t>
            </a:r>
          </a:p>
          <a:p>
            <a:pPr marL="0" indent="0">
              <a:buNone/>
            </a:pPr>
            <a:r>
              <a:rPr lang="en-LT" sz="2800" dirty="0"/>
              <a:t> Kontaktai:  abartkeviciene@gmail.com</a:t>
            </a:r>
          </a:p>
        </p:txBody>
      </p:sp>
    </p:spTree>
    <p:extLst>
      <p:ext uri="{BB962C8B-B14F-4D97-AF65-F5344CB8AC3E}">
        <p14:creationId xmlns:p14="http://schemas.microsoft.com/office/powerpoint/2010/main" val="419316175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103</TotalTime>
  <Words>308</Words>
  <Application>Microsoft Macintosh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Wisp</vt:lpstr>
      <vt:lpstr> Mokymas(-is) per žaidimus</vt:lpstr>
      <vt:lpstr> Kodėl svarbu žaisti?</vt:lpstr>
      <vt:lpstr>  Moksliniai argumentai</vt:lpstr>
      <vt:lpstr>Mokymosi per žaidimus nauda</vt:lpstr>
      <vt:lpstr>Gerosios praktikos pavyzdys. Tema: žmogaus būdas. Mokomės piešdami (namų darbų užduotis).  Skaipo platformoje grupės nariai turi atspėti, kokia mergina?</vt:lpstr>
      <vt:lpstr>Mokymosi per žaidimus nauda</vt:lpstr>
      <vt:lpstr> Žaidimas: „Stebuklų dėžutė“</vt:lpstr>
      <vt:lpstr> Komunikacinis žaidimas: „ Kai ateina …, kas mūsų grupėje ... ?”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Mokymas(-is) per žaidimus</dc:title>
  <dc:creator>Aistė Bartkevičienė</dc:creator>
  <cp:lastModifiedBy>Aistė Bartkevičienė</cp:lastModifiedBy>
  <cp:revision>7</cp:revision>
  <cp:lastPrinted>2023-05-19T05:00:44Z</cp:lastPrinted>
  <dcterms:created xsi:type="dcterms:W3CDTF">2023-05-19T04:52:30Z</dcterms:created>
  <dcterms:modified xsi:type="dcterms:W3CDTF">2023-05-19T06:45:39Z</dcterms:modified>
</cp:coreProperties>
</file>