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5" r:id="rId6"/>
    <p:sldId id="266" r:id="rId7"/>
    <p:sldId id="261" r:id="rId8"/>
    <p:sldId id="262" r:id="rId9"/>
    <p:sldId id="263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AE2C8E-5C69-8440-9431-8415F0EC6C3D}" type="datetimeFigureOut">
              <a:rPr lang="en-US" smtClean="0"/>
              <a:t>5/19/23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DA9FE-4C19-F244-8A9A-3497C0AE3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82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0DA9FE-4C19-F244-8A9A-3497C0AE3F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753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8EDF1-FF62-E748-B48E-D89752395A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ED728D-CE54-8749-90D0-5D8FD26CA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C9D18-569C-B54A-97D9-189C4D628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34AF-3ED7-C045-B593-3548F0FA71C7}" type="datetimeFigureOut">
              <a:rPr lang="en-US" smtClean="0"/>
              <a:t>5/19/23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6E25E-F705-594C-A097-0B95A5C30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2EBFFF-624C-0D44-852D-49CBB7C6E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A843-8C51-3F4D-9973-29D01C1FB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09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135A2-044F-E140-9F63-B5EB752BE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C71B9A-1840-2247-A218-B2BBCDFAF8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83275-754F-1542-B0D8-82320D0AE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34AF-3ED7-C045-B593-3548F0FA71C7}" type="datetimeFigureOut">
              <a:rPr lang="en-US" smtClean="0"/>
              <a:t>5/19/23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6292E-E577-F04C-99CC-47EEF366E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4844B-8AB4-4C45-B6CE-D120EF6A4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A843-8C51-3F4D-9973-29D01C1FB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022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FF6D4E-DED9-B247-BD95-7F455E69F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4A1B1B-37B6-0348-896A-010DDA63C7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2794E-79B7-0B44-BC43-20B0EB74C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34AF-3ED7-C045-B593-3548F0FA71C7}" type="datetimeFigureOut">
              <a:rPr lang="en-US" smtClean="0"/>
              <a:t>5/19/23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AC32D-4E58-6E48-BC8E-ED2C19C90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9A3EA8-C5C5-2442-9DE8-A53D0B2F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A843-8C51-3F4D-9973-29D01C1FB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1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0098C-DA65-414D-9A1D-EC7F8D97B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0444D-7686-0546-B01C-51C4076D3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DF3E1-5D2B-084B-A31A-9D7F99947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34AF-3ED7-C045-B593-3548F0FA71C7}" type="datetimeFigureOut">
              <a:rPr lang="en-US" smtClean="0"/>
              <a:t>5/19/23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6ACB7-E002-1C44-A266-AA9CD7BBD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1E186-B6A8-CF47-AB56-D886FEC67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A843-8C51-3F4D-9973-29D01C1FB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80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D1303-0F9F-244F-B0FD-2289D675F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3156F-43C1-0446-93C3-18D093AFA9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0D2EC-770A-1E4E-A5B8-0E9E96122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34AF-3ED7-C045-B593-3548F0FA71C7}" type="datetimeFigureOut">
              <a:rPr lang="en-US" smtClean="0"/>
              <a:t>5/19/23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A66AD-8185-474F-82CB-608D85D37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C520C-5CED-0143-BCCD-4506A6C78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A843-8C51-3F4D-9973-29D01C1FB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49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5598B-D448-834B-BF9F-A56B98311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FEDB0-8ED6-4349-9DC2-8D3A05F8D1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B398CE-DCB7-5944-B4FC-C19BFB963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432F54-750A-C641-9C70-BD45FC8B0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34AF-3ED7-C045-B593-3548F0FA71C7}" type="datetimeFigureOut">
              <a:rPr lang="en-US" smtClean="0"/>
              <a:t>5/19/23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764238-E8F8-7148-8761-2E9DD2AA7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3FD62-940E-674A-BC85-69ED0DAA2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A843-8C51-3F4D-9973-29D01C1FB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25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B5869-87F4-BF43-8726-5BEEC2896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CD4593-D965-634F-A6B8-28A2C872B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62A507-FABE-C04D-AB9E-77D8B81BF5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10CDC7-358C-B34B-823B-328332CD84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6F0662-5AB1-4B4C-AD27-5B453760A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6020B-1B2A-5344-BE6F-7C2AC27E4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34AF-3ED7-C045-B593-3548F0FA71C7}" type="datetimeFigureOut">
              <a:rPr lang="en-US" smtClean="0"/>
              <a:t>5/19/23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DE9FD5-A726-E24D-B3BD-D45C7759A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8376C1-BFCF-6143-B4D7-2FA51BC87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A843-8C51-3F4D-9973-29D01C1FB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25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A69F8-3EAB-8A4F-8928-74284E6F8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E13F54-530E-3D48-A4EF-F44325FF9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34AF-3ED7-C045-B593-3548F0FA71C7}" type="datetimeFigureOut">
              <a:rPr lang="en-US" smtClean="0"/>
              <a:t>5/19/23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545770-AFA2-5649-9D1C-F21485E80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BA5B2C-0052-2548-9BE6-1ED09831C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A843-8C51-3F4D-9973-29D01C1FB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71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1553C2-667E-8C45-82D8-81C354B74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34AF-3ED7-C045-B593-3548F0FA71C7}" type="datetimeFigureOut">
              <a:rPr lang="en-US" smtClean="0"/>
              <a:t>5/19/23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6A28ED-F3AB-AD4A-A4AA-7E220D58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4B2B24-6FED-8A45-9FA7-F2576CE2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A843-8C51-3F4D-9973-29D01C1FB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0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A9D42-B909-444E-9D79-069A62716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5510A-94DD-7342-A275-6DA291E9F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1F4A50-194B-324B-87DC-50B5F499F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4CC98E-F306-0D46-A12B-C0A7D81B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34AF-3ED7-C045-B593-3548F0FA71C7}" type="datetimeFigureOut">
              <a:rPr lang="en-US" smtClean="0"/>
              <a:t>5/19/23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7C8742-D702-E14B-AFB8-A248B92E4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02402D-A4C9-BB48-A522-D788821D7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A843-8C51-3F4D-9973-29D01C1FB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4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C00C6-B1AC-C749-8A91-49E8468EF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E2FD01-B7D1-2541-85D2-C0F0AD3A51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E732B0-CF63-C244-A34C-B35672E0CB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D73106-A4B6-A940-B47C-61088BB11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34AF-3ED7-C045-B593-3548F0FA71C7}" type="datetimeFigureOut">
              <a:rPr lang="en-US" smtClean="0"/>
              <a:t>5/19/23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4E6EDE-7A76-EE46-B5A2-CAB47EF8A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4E63F-863E-2044-9CC3-F3EB2B8CA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A843-8C51-3F4D-9973-29D01C1FB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74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96B715-60C3-9D48-B6BD-AB41607A0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02CD78-6D34-1146-95D9-64E6D8C72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580EE-38F1-844B-A35C-4AC5C81323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634AF-3ED7-C045-B593-3548F0FA71C7}" type="datetimeFigureOut">
              <a:rPr lang="en-US" smtClean="0"/>
              <a:t>5/19/23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7B954-8BF9-9847-AB65-9DF79A07F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38F95-4C24-6C4B-A083-294A9C165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3A843-8C51-3F4D-9973-29D01C1FB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1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A9BA6-2F70-9F4B-86E1-E62C8CF5C1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8252" y="760288"/>
            <a:ext cx="8859747" cy="1397285"/>
          </a:xfrm>
        </p:spPr>
        <p:txBody>
          <a:bodyPr>
            <a:normAutofit/>
          </a:bodyPr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Vaiko sėkmė mokantis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C02592-17D1-BE44-935D-BB6ABD11B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1681" y="4345969"/>
            <a:ext cx="8859747" cy="205483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Kristijono Donelaičio lituanistinė mokykla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mokytoja Živilė 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Učkuronienė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 m. gegužės 19 d.</a:t>
            </a:r>
          </a:p>
          <a:p>
            <a:endParaRPr lang="en-US" dirty="0"/>
          </a:p>
        </p:txBody>
      </p:sp>
      <p:pic>
        <p:nvPicPr>
          <p:cNvPr id="4100" name="Picture 4" descr="Vašingtono Kristijono Donelaičio Lituanistinė Mokykla - Home | Facebook">
            <a:extLst>
              <a:ext uri="{FF2B5EF4-FFF2-40B4-BE49-F238E27FC236}">
                <a16:creationId xmlns:a16="http://schemas.microsoft.com/office/drawing/2014/main" id="{A1F7AE3A-2B23-6433-2814-D4AA94B8D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157" y="2220980"/>
            <a:ext cx="2454738" cy="2207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556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A2488-3D0A-6212-6F40-DBC2E7DB3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lt-LT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Kiekvienas </a:t>
            </a:r>
            <a:r>
              <a:rPr lang="lt-LT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mokinys</a:t>
            </a:r>
            <a:r>
              <a:rPr lang="lt-LT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patirs </a:t>
            </a:r>
            <a:r>
              <a:rPr lang="lt-LT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sėkmę</a:t>
            </a:r>
            <a:r>
              <a:rPr lang="lt-LT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jei pats valdys savo mokymąsi. 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4D327-61FB-B95A-6931-15AA0355B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„Sėkmė turi tapti kiekvieno mokinio kasdienybe, antraip kai kurie iš jų praras pasitikėjimą savo jėgomis ir nepajėgs mokytis. Tie, kurie mokosi, – tai tie, kurie tiki savo jėgomis. Tie, kurie tiki savo jėgomis, – tai tie, kurie patiria sėkmę.“</a:t>
            </a:r>
          </a:p>
          <a:p>
            <a:pPr marL="0" indent="0">
              <a:buNone/>
            </a:pPr>
            <a:r>
              <a:rPr lang="lt-LT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Geoff</a:t>
            </a:r>
            <a:r>
              <a:rPr lang="lt-L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Petty</a:t>
            </a:r>
            <a:r>
              <a:rPr lang="lt-L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knygoje „Šiuolaikinis mokymas“ pateikia ir aprašo tokį motyvaciją skatinančių ir geresnius mokymosi rezultatus užtikrinančių veiksnių sąrašą:</a:t>
            </a:r>
          </a:p>
          <a:p>
            <a:r>
              <a:rPr lang="lt-L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sėkmė, </a:t>
            </a:r>
          </a:p>
          <a:p>
            <a:r>
              <a:rPr lang="lt-L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tikslingumas, </a:t>
            </a:r>
          </a:p>
          <a:p>
            <a:r>
              <a:rPr lang="lt-L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malonumas,</a:t>
            </a:r>
          </a:p>
          <a:p>
            <a:r>
              <a:rPr lang="lt-L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paskatinimas, </a:t>
            </a:r>
          </a:p>
          <a:p>
            <a:r>
              <a:rPr lang="lt-L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tikslai.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890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78CFA-295C-B08A-5768-1BE18B54A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0144"/>
            <a:ext cx="10515600" cy="1310544"/>
          </a:xfrm>
        </p:spPr>
        <p:txBody>
          <a:bodyPr>
            <a:normAutofit/>
          </a:bodyPr>
          <a:lstStyle/>
          <a:p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1E823-9E68-1008-8BC4-987BF18B9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724" y="482885"/>
            <a:ext cx="10727076" cy="5694078"/>
          </a:xfrm>
        </p:spPr>
        <p:txBody>
          <a:bodyPr/>
          <a:lstStyle/>
          <a:p>
            <a:pPr marL="0" indent="0" algn="ctr">
              <a:buNone/>
            </a:pPr>
            <a:endParaRPr lang="lt-LT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lt-LT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lt-LT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Sėkmę pasieksi tik veikdamas!</a:t>
            </a:r>
          </a:p>
          <a:p>
            <a:pPr marL="0" indent="0" algn="ctr">
              <a:buNone/>
            </a:pPr>
            <a:r>
              <a:rPr lang="lt-L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Linkiu visiems sėkmės </a:t>
            </a:r>
            <a:r>
              <a:rPr lang="lt-LT" sz="3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</a:t>
            </a:r>
          </a:p>
          <a:p>
            <a:pPr marL="0" indent="0" algn="ctr">
              <a:buNone/>
            </a:pPr>
            <a:endParaRPr lang="lt-L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lt-L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Ačiū už dėmesį!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43498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311EE-ABFE-E64E-84F8-B82EDCD7D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Potemė: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683A2-4C9F-354C-8ABF-EFD067288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465" y="1706563"/>
            <a:ext cx="10624335" cy="43789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 yra sėkmė? Teorija ir praktika lituanistinėje mokykloje.</a:t>
            </a:r>
          </a:p>
          <a:p>
            <a:pPr marL="0" indent="0">
              <a:buNone/>
            </a:pP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Ką daryti, kai mokinio baimė kalbėti yra didesnė už jį patį?</a:t>
            </a:r>
          </a:p>
          <a:p>
            <a:pPr marL="0" indent="0">
              <a:buNone/>
            </a:pP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8" name="Picture 4" descr="mokyklos suolas">
            <a:extLst>
              <a:ext uri="{FF2B5EF4-FFF2-40B4-BE49-F238E27FC236}">
                <a16:creationId xmlns:a16="http://schemas.microsoft.com/office/drawing/2014/main" id="{2313747A-4806-73EB-A3B7-4BA0CC58A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4567" y="3996648"/>
            <a:ext cx="2150244" cy="1941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aikiški akiniai nuo saulės">
            <a:extLst>
              <a:ext uri="{FF2B5EF4-FFF2-40B4-BE49-F238E27FC236}">
                <a16:creationId xmlns:a16="http://schemas.microsoft.com/office/drawing/2014/main" id="{4C9B4BA6-C611-7FCE-7151-BB6DF7AB71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494" y="3429001"/>
            <a:ext cx="2061621" cy="285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9992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1BA38-0C5C-7A4E-A3FE-7658E8125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7226"/>
          </a:xfrm>
        </p:spPr>
        <p:txBody>
          <a:bodyPr/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 yra sėkmė?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0852B-B462-2941-BBD6-43A66118D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818"/>
            <a:ext cx="10515600" cy="5188057"/>
          </a:xfrm>
        </p:spPr>
        <p:txBody>
          <a:bodyPr>
            <a:normAutofit fontScale="92500" lnSpcReduction="10000"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lt-LT" sz="2600" b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Sėkmė</a:t>
            </a:r>
            <a:r>
              <a:rPr lang="lt-LT" sz="26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tai, kas </a:t>
            </a:r>
            <a:r>
              <a:rPr lang="lt-LT" sz="2600" b="1" u="sng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atsitinka asmeniui nepriklausomai nuo jo valios</a:t>
            </a:r>
            <a:r>
              <a:rPr lang="lt-LT" sz="26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tai, kaip jam sekasi. Tai gali būti tiek geras dalykas – aplankė sėkmė, tiek blogas – trūksta sėkmės. Dažniausiai siejama su kryptingų įvykių serija, kuri </a:t>
            </a:r>
            <a:r>
              <a:rPr lang="lt-LT" sz="2600" b="1" u="sng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įvyksta atsitiktinai</a:t>
            </a:r>
            <a:r>
              <a:rPr lang="lt-LT" sz="26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Dažnai tapatinama su lemtimi, </a:t>
            </a:r>
            <a:r>
              <a:rPr lang="lt-LT" sz="260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lt-LT" sz="26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y., kad </a:t>
            </a:r>
            <a:r>
              <a:rPr lang="lt-LT" sz="2600" b="1" u="sng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įvyksta įvykiai nepriklausantys tiesiogiai nuo asmens. </a:t>
            </a:r>
            <a:endParaRPr lang="en-US" sz="26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lt-LT" sz="26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Šiuolaikiniame kontekste sąvoka „sėkmė“ taip pat naudojama </a:t>
            </a:r>
            <a:r>
              <a:rPr lang="lt-LT" sz="2600" b="1" u="sng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apibūdinti teigiamus ir asmens ar asmenų grupės lūkesčius atitinkančius atsitikimus, rezultatus</a:t>
            </a:r>
            <a:r>
              <a:rPr lang="lt-LT" sz="2600" b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 SUTINKATE? Atsakyti galėsite pabaigoje.</a:t>
            </a:r>
          </a:p>
        </p:txBody>
      </p:sp>
    </p:spTree>
    <p:extLst>
      <p:ext uri="{BB962C8B-B14F-4D97-AF65-F5344CB8AC3E}">
        <p14:creationId xmlns:p14="http://schemas.microsoft.com/office/powerpoint/2010/main" val="4260325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17512-0E08-1841-A067-6884C19CB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933" y="365125"/>
            <a:ext cx="10531867" cy="1484223"/>
          </a:xfrm>
        </p:spPr>
        <p:txBody>
          <a:bodyPr>
            <a:normAutofit fontScale="9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lt-LT" sz="3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Mūsų interpretavimas lemia, kaip reaguojame į įvykius ir kaip jaučiamės“.</a:t>
            </a:r>
            <a:br>
              <a:rPr lang="lt-LT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lt-LT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lt-LT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Briers</a:t>
            </a:r>
            <a:r>
              <a:rPr lang="lt-LT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(2011). Laimingos vaikystės psichologija</a:t>
            </a:r>
            <a:br>
              <a:rPr lang="lt-L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t-L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8E577-6083-1547-86E3-F1FDCE521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933" y="1849349"/>
            <a:ext cx="10531867" cy="4327614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lt-L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Mano pirmo metai KDLM 2012/2013: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lt-LT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lt-L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Patirties neturiu</a:t>
            </a:r>
            <a:r>
              <a:rPr lang="lt-L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Planus pagal programą per vasarą padėjo padaryti mama. Jos patirtis 42 m. pedagoginio darbo, iš kurių 20 m. dirbo 1 – 4 klasių mokytoja.</a:t>
            </a:r>
            <a:endParaRPr lang="lt-LT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lt-LT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lt-L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4mečių klasė “Vieversėliai”. 14 mokinių iš kurių 5 visiškai nekalbėjo lietuviškai.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lt-LT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lt-L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 pirmą dieną supratau, kad visi mano planai absoliučiai netinka, lūkesčiai per dideli ir planai naudingi tik daugių daugiausia 10%.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lt-LT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lt-L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Kaip taip atsitiko, kad mano mama nebuvo kelias į sėkmę?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6" descr="Vaikiški akiniai nuo saulės">
            <a:extLst>
              <a:ext uri="{FF2B5EF4-FFF2-40B4-BE49-F238E27FC236}">
                <a16:creationId xmlns:a16="http://schemas.microsoft.com/office/drawing/2014/main" id="{2736C6EA-5B82-5EC1-3A18-7C710A6DC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1258" y="4784534"/>
            <a:ext cx="1376738" cy="1909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6394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867A5-773B-4BE4-40E6-AD814643D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97239"/>
          </a:xfrm>
        </p:spPr>
        <p:txBody>
          <a:bodyPr>
            <a:noAutofit/>
          </a:bodyPr>
          <a:lstStyle/>
          <a:p>
            <a:r>
              <a:rPr lang="lt-L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 Sėkmė visur ir visada priklauso nuo dviejų sąlygų: teisingai nustatytų galutinių tikslų ir surastų atitinkamų priemonių, vedančių į galutinį tikslą“. </a:t>
            </a:r>
            <a:r>
              <a:rPr lang="lt-LT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Aristotelis</a:t>
            </a:r>
            <a:r>
              <a:rPr lang="lt-L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851BD-AF0D-FCBA-13CD-226809199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2363"/>
            <a:ext cx="10515600" cy="4214599"/>
          </a:xfrm>
        </p:spPr>
        <p:txBody>
          <a:bodyPr>
            <a:normAutofit lnSpcReduction="10000"/>
          </a:bodyPr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Kūrybiškumas.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Aiškios trys pamokos dalys: </a:t>
            </a:r>
          </a:p>
          <a:p>
            <a:pPr marL="0" indent="0">
              <a:buNone/>
            </a:pP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 Rytinis pasisveikinimas</a:t>
            </a:r>
          </a:p>
          <a:p>
            <a:pPr marL="0" indent="0">
              <a:buNone/>
            </a:pP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lt-L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Raidė+paveikslėlis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 žodis+ darbelis</a:t>
            </a:r>
          </a:p>
          <a:p>
            <a:pPr marL="0" indent="0">
              <a:buNone/>
            </a:pP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3. Žaidimai, dainelės.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Girdžiu/ tariu/ matau/ kartoju.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Pasitikėjimas. Mokytoja nemoka angliškai, o aš lietuviškai. Mokysimės kartu. 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Dėmesys. Mokytoja, kaip upeliukas teka aplink kiekvieną, prie kiekvieno. 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66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6CCED-F64A-E7B4-F5DE-32106A914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Baimė kalbėti ikimokyklinio amžiaus klasėse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B383C-F603-0120-0E15-4951B0E8E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Pavyzdys. 5 m. mokinukas. Supranta lietuviškai, nes mama kalba su sūnumi lietuviškai, bet pats kalbėti prie kitų bijo.</a:t>
            </a:r>
          </a:p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Mama prašo pagalbos.</a:t>
            </a:r>
          </a:p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Sūnus girdi ir nubėga pasislėpti po stalu. Aiškus ženklas „Manęs nėra“.</a:t>
            </a:r>
          </a:p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Klasėje stalas apsauga nuo viso pasaulio. </a:t>
            </a:r>
          </a:p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Ką daryti? Kaip suvaldyti dėmesį klasėje? Ar visiems lįsti po stalu? Ar traukti vaiką iš po stalo?</a:t>
            </a:r>
          </a:p>
          <a:p>
            <a:pPr marL="0" indent="0">
              <a:buNone/>
            </a:pP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Matyti visus. Išlaukti. Pakviesti. Pagirti. Pasidalinti. Padėkoti.</a:t>
            </a:r>
          </a:p>
          <a:p>
            <a:pPr marL="0" indent="0">
              <a:buNone/>
            </a:pP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4" descr="mokyklos suolas">
            <a:extLst>
              <a:ext uri="{FF2B5EF4-FFF2-40B4-BE49-F238E27FC236}">
                <a16:creationId xmlns:a16="http://schemas.microsoft.com/office/drawing/2014/main" id="{318B913F-071D-C0AC-9407-2FD1364EA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6318" y="4469259"/>
            <a:ext cx="1891004" cy="1707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7312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4E008-8B3C-304A-902D-7BD58E3F6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 ir kiek gali/turi prisidėti prie mokinio sėkmės?</a:t>
            </a:r>
            <a:endParaRPr 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68005-01DA-5549-AF8C-59CBAB7F2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Kokia graži lietuvių kalba!</a:t>
            </a:r>
          </a:p>
          <a:p>
            <a:pPr marL="0" indent="0">
              <a:buNone/>
            </a:pP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Bendrašakniai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žodžiai: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mokykla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mokytojas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mokyti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mokinys				+ TĖVAI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mokytis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išmokti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239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F6DF5-D48A-594C-A716-1B3882DA9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lt-LT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ertybinės nuostatos norint patirti sėkmę: </a:t>
            </a:r>
            <a:endParaRPr lang="lt-L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92815-62C6-2345-B7B1-E3C00056F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supratimas, kad mokymasis yra vertingas ir trunka visą gyvenimą;</a:t>
            </a:r>
          </a:p>
          <a:p>
            <a:r>
              <a:rPr lang="lt-LT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poreikis mokytis ir tobulėti; </a:t>
            </a:r>
          </a:p>
          <a:p>
            <a:r>
              <a:rPr lang="lt-LT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noras pažinti save kaip besimokantįjį;  </a:t>
            </a:r>
          </a:p>
          <a:p>
            <a:r>
              <a:rPr lang="lt-LT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savarankiškas, kryptingas ir atkaklus užsibrėžto tikslo siekimas;</a:t>
            </a:r>
          </a:p>
          <a:p>
            <a:r>
              <a:rPr lang="lt-LT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pasitikėjimas savimi; </a:t>
            </a:r>
          </a:p>
          <a:p>
            <a:r>
              <a:rPr lang="lt-LT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tikėjimas mokymosi sėkme;</a:t>
            </a:r>
          </a:p>
          <a:p>
            <a:r>
              <a:rPr lang="lt-LT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atsakomybės už mokymąsi ir rezultatus jausmas; </a:t>
            </a:r>
          </a:p>
          <a:p>
            <a:r>
              <a:rPr lang="lt-LT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noras dalintis žiniomis ir įgyta patirtimi su kitais žmonėmis.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01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5243E-65CA-D242-BFF0-BF2FB46E4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Motyvacija. Pasitikėjimas. Susidomėjimas.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00F97-E02A-9E41-8D03-1034D31DE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917" y="1551398"/>
            <a:ext cx="10931703" cy="4941477"/>
          </a:xfrm>
        </p:spPr>
        <p:txBody>
          <a:bodyPr>
            <a:normAutofit lnSpcReduction="10000"/>
          </a:bodyPr>
          <a:lstStyle/>
          <a:p>
            <a:r>
              <a:rPr lang="lt-L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Dauguma, jei ne visos čia įvardytos vertybinės nuostatos didina mokinio mokymosi motyvaciją, be kurios neįmanomas sėkmingas mokymasis. </a:t>
            </a:r>
          </a:p>
          <a:p>
            <a:r>
              <a:rPr lang="lt-L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Tik tuomet, jei mokinys tikės mokymosi sėkme ir vertins mokymąsi, jis galės įveikti sunkumus, skirdamas mokymuisi daugiau laiko ir pastangų.</a:t>
            </a:r>
          </a:p>
          <a:p>
            <a:r>
              <a:rPr lang="lt-L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Mokymosi motyvaciją, ypač kai mokinys nelabai pasitiki savo jėgomis ir mokymosi sėkme, galima didinti jį paskatinant, pagiriant ir skiriant užduotis, kurias jis pajėgus atlikti. </a:t>
            </a:r>
          </a:p>
          <a:p>
            <a:r>
              <a:rPr lang="lt-L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Atlikęs užduotį mokinys patiria sėkmę, įgyja daugiau pasitikėjimo savimi, o paskatintas drąsiau imasi kitų, jau sudėtingesnių užduočių. </a:t>
            </a:r>
          </a:p>
          <a:p>
            <a:r>
              <a:rPr lang="lt-L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Tačiau užduotis neturėtų būti per lengva aukštesnių gebėjimų ir labiau motyvuotiems mokiniams, nes jie gali prarasti susidomėjimą, atlikti ją mechaniškai ir nieko naujo neišmokti.</a:t>
            </a:r>
          </a:p>
          <a:p>
            <a:pPr marL="0" indent="0">
              <a:buNone/>
            </a:pPr>
            <a:r>
              <a:rPr lang="lt-L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Pavyzdys. 6 kl. mokinė </a:t>
            </a:r>
            <a:r>
              <a:rPr lang="lt-L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žinių patikrinimo metu visiškai nesuprato klausymo užduoties? Ką daryti? </a:t>
            </a:r>
            <a:endParaRPr lang="lt-L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918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790</Words>
  <Application>Microsoft Macintosh PowerPoint</Application>
  <PresentationFormat>Widescreen</PresentationFormat>
  <Paragraphs>87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Vaiko sėkmė mokantis</vt:lpstr>
      <vt:lpstr>Potemė:</vt:lpstr>
      <vt:lpstr>Kas yra sėkmė? </vt:lpstr>
      <vt:lpstr>    „Mūsų interpretavimas lemia, kaip reaguojame į įvykius ir kaip jaučiamės“.  S. Briers (2011). Laimingos vaikystės psichologija   </vt:lpstr>
      <vt:lpstr>„ Sėkmė visur ir visada priklauso nuo dviejų sąlygų: teisingai nustatytų galutinių tikslų ir surastų atitinkamų priemonių, vedančių į galutinį tikslą“. Aristotelis  </vt:lpstr>
      <vt:lpstr>Baimė kalbėti ikimokyklinio amžiaus klasėse</vt:lpstr>
      <vt:lpstr>Kas ir kiek gali/turi prisidėti prie mokinio sėkmės?</vt:lpstr>
      <vt:lpstr>Vertybinės nuostatos norint patirti sėkmę: </vt:lpstr>
      <vt:lpstr>Motyvacija. Pasitikėjimas. Susidomėjimas. </vt:lpstr>
      <vt:lpstr> Kiekvienas mokinys patirs sėkmę, jei pats valdys savo mokymąsi. 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Lietuvių kalbos testo lygio nustatymo egzamino konsultacija</dc:title>
  <dc:creator>Zivile Uckuroniene</dc:creator>
  <cp:lastModifiedBy>Zivile Uckuroniene</cp:lastModifiedBy>
  <cp:revision>29</cp:revision>
  <dcterms:created xsi:type="dcterms:W3CDTF">2022-03-28T22:25:32Z</dcterms:created>
  <dcterms:modified xsi:type="dcterms:W3CDTF">2023-05-19T12:45:27Z</dcterms:modified>
</cp:coreProperties>
</file>