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8"/>
  </p:notesMasterIdLst>
  <p:handoutMasterIdLst>
    <p:handoutMasterId r:id="rId39"/>
  </p:handoutMasterIdLst>
  <p:sldIdLst>
    <p:sldId id="264" r:id="rId5"/>
    <p:sldId id="282" r:id="rId6"/>
    <p:sldId id="283" r:id="rId7"/>
    <p:sldId id="284" r:id="rId8"/>
    <p:sldId id="286" r:id="rId9"/>
    <p:sldId id="285" r:id="rId10"/>
    <p:sldId id="287" r:id="rId11"/>
    <p:sldId id="288" r:id="rId12"/>
    <p:sldId id="289" r:id="rId13"/>
    <p:sldId id="290" r:id="rId14"/>
    <p:sldId id="291" r:id="rId15"/>
    <p:sldId id="292" r:id="rId16"/>
    <p:sldId id="293" r:id="rId17"/>
    <p:sldId id="294" r:id="rId18"/>
    <p:sldId id="311" r:id="rId19"/>
    <p:sldId id="295" r:id="rId20"/>
    <p:sldId id="313" r:id="rId21"/>
    <p:sldId id="296" r:id="rId22"/>
    <p:sldId id="312" r:id="rId23"/>
    <p:sldId id="297" r:id="rId24"/>
    <p:sldId id="298" r:id="rId25"/>
    <p:sldId id="299" r:id="rId26"/>
    <p:sldId id="301" r:id="rId27"/>
    <p:sldId id="302" r:id="rId28"/>
    <p:sldId id="300" r:id="rId29"/>
    <p:sldId id="304" r:id="rId30"/>
    <p:sldId id="305" r:id="rId31"/>
    <p:sldId id="306" r:id="rId32"/>
    <p:sldId id="307" r:id="rId33"/>
    <p:sldId id="308" r:id="rId34"/>
    <p:sldId id="309" r:id="rId35"/>
    <p:sldId id="310" r:id="rId36"/>
    <p:sldId id="266" r:id="rId37"/>
  </p:sldIdLst>
  <p:sldSz cx="12188825" cy="6858000"/>
  <p:notesSz cx="6858000" cy="9144000"/>
  <p:defaultTextStyle>
    <a:defPPr rtl="0">
      <a:defRPr lang="lt-lt"/>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Šviesus stilius 3 – paryškinimas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howGuides="1">
      <p:cViewPr varScale="1">
        <p:scale>
          <a:sx n="105" d="100"/>
          <a:sy n="105" d="100"/>
        </p:scale>
        <p:origin x="120" y="246"/>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88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lt-LT" dirty="0">
              <a:solidFill>
                <a:schemeClr val="tx2"/>
              </a:solidFill>
            </a:endParaRPr>
          </a:p>
        </p:txBody>
      </p:sp>
      <p:sp>
        <p:nvSpPr>
          <p:cNvPr id="3" name="2 datos vietos rezervavimo ženklas"/>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20C18541-7F80-491A-A629-C647E711C4AE}" type="datetime1">
              <a:rPr lang="lt-LT" smtClean="0">
                <a:solidFill>
                  <a:schemeClr val="tx2"/>
                </a:solidFill>
              </a:rPr>
              <a:pPr algn="r" rtl="0"/>
              <a:t>2022-09-19</a:t>
            </a:fld>
            <a:endParaRPr lang="lt-LT" dirty="0">
              <a:solidFill>
                <a:schemeClr val="tx2"/>
              </a:solidFill>
            </a:endParaRPr>
          </a:p>
        </p:txBody>
      </p:sp>
      <p:sp>
        <p:nvSpPr>
          <p:cNvPr id="4" name="3 poraštės vietos rezervavimo ženklas"/>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lt-LT" dirty="0">
              <a:solidFill>
                <a:schemeClr val="tx2"/>
              </a:solidFill>
            </a:endParaRPr>
          </a:p>
        </p:txBody>
      </p:sp>
      <p:sp>
        <p:nvSpPr>
          <p:cNvPr id="5" name="4 skaidrės numerio vietos rezervavimo ženklas"/>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lt-LT" smtClean="0">
                <a:solidFill>
                  <a:schemeClr val="tx2"/>
                </a:solidFill>
              </a:rPr>
              <a:pPr algn="r" rtl="0"/>
              <a:t>‹#›</a:t>
            </a:fld>
            <a:endParaRPr lang="lt-LT"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antraštės vietos rezervavimo ženklas"/>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lt-LT" dirty="0"/>
          </a:p>
        </p:txBody>
      </p:sp>
      <p:sp>
        <p:nvSpPr>
          <p:cNvPr id="3" name="2 datos vietos rezervavimo ženklas"/>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94E1DC0C-D7C8-43B1-AE7C-1DB5CB873B7F}" type="datetime1">
              <a:rPr lang="lt-LT" smtClean="0"/>
              <a:pPr/>
              <a:t>2022-09-19</a:t>
            </a:fld>
            <a:endParaRPr lang="lt-LT" dirty="0"/>
          </a:p>
        </p:txBody>
      </p:sp>
      <p:sp>
        <p:nvSpPr>
          <p:cNvPr id="4" name="3 skaidrės vaizdo vietos rezervavimo ženklas"/>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lt-LT" dirty="0"/>
          </a:p>
        </p:txBody>
      </p:sp>
      <p:sp>
        <p:nvSpPr>
          <p:cNvPr id="5" name="4 pastabų vietos rezervavimo ženkl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6" name="5 poraštės vietos rezervavimo ženklas"/>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lt-LT" dirty="0"/>
          </a:p>
        </p:txBody>
      </p:sp>
      <p:sp>
        <p:nvSpPr>
          <p:cNvPr id="7" name="6 skaidrės numerio vietos rezervavimo ženklas"/>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lt-LT" smtClean="0"/>
              <a:pPr/>
              <a:t>‹#›</a:t>
            </a:fld>
            <a:endParaRPr lang="lt-LT"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B8796F01-7154-41E0-B48B-A6921757531A}" type="slidenum">
              <a:rPr lang="lt-LT" smtClean="0"/>
              <a:pPr/>
              <a:t>1</a:t>
            </a:fld>
            <a:endParaRPr lang="lt-LT" dirty="0"/>
          </a:p>
        </p:txBody>
      </p:sp>
    </p:spTree>
    <p:extLst>
      <p:ext uri="{BB962C8B-B14F-4D97-AF65-F5344CB8AC3E}">
        <p14:creationId xmlns:p14="http://schemas.microsoft.com/office/powerpoint/2010/main" val="333768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10"/>
          </p:nvPr>
        </p:nvSpPr>
        <p:spPr/>
        <p:txBody>
          <a:bodyPr/>
          <a:lstStyle/>
          <a:p>
            <a:fld id="{B8796F01-7154-41E0-B48B-A6921757531A}" type="slidenum">
              <a:rPr lang="lt-LT" smtClean="0"/>
              <a:pPr/>
              <a:t>33</a:t>
            </a:fld>
            <a:endParaRPr lang="lt-LT" dirty="0"/>
          </a:p>
        </p:txBody>
      </p:sp>
    </p:spTree>
    <p:extLst>
      <p:ext uri="{BB962C8B-B14F-4D97-AF65-F5344CB8AC3E}">
        <p14:creationId xmlns:p14="http://schemas.microsoft.com/office/powerpoint/2010/main" val="870403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radinė skaidrė">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pavadinimas"/>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lt-LT" smtClean="0"/>
              <a:t>Spustelėję redag. ruoš. pavad. stilių</a:t>
            </a:r>
            <a:endParaRPr lang="lt-LT" dirty="0"/>
          </a:p>
        </p:txBody>
      </p:sp>
      <p:sp>
        <p:nvSpPr>
          <p:cNvPr id="3" name="2 paantraštė"/>
          <p:cNvSpPr>
            <a:spLocks noGrp="1"/>
          </p:cNvSpPr>
          <p:nvPr>
            <p:ph type="subTitle" idx="1" hasCustomPrompt="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r>
              <a:rPr lang="lt-LT" dirty="0" smtClean="0"/>
              <a:t>Spustelėję </a:t>
            </a:r>
            <a:r>
              <a:rPr lang="lt-LT" dirty="0" err="1" smtClean="0"/>
              <a:t>redag</a:t>
            </a:r>
            <a:r>
              <a:rPr lang="lt-LT" dirty="0" smtClean="0"/>
              <a:t>. ruoš. </a:t>
            </a:r>
            <a:r>
              <a:rPr lang="lt-LT" dirty="0" err="1" smtClean="0"/>
              <a:t>paantrš</a:t>
            </a:r>
            <a:r>
              <a:rPr lang="lt-LT" dirty="0" smtClean="0"/>
              <a:t>. stilių</a:t>
            </a:r>
            <a:endParaRPr lang="lt-LT"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vertikalaus teksto vietos rezervavimo ženklas"/>
          <p:cNvSpPr>
            <a:spLocks noGrp="1"/>
          </p:cNvSpPr>
          <p:nvPr>
            <p:ph type="body" orient="vert" idx="1" hasCustomPrompt="1"/>
          </p:nvPr>
        </p:nvSpPr>
        <p:spPr/>
        <p:txBody>
          <a:bodyPr vert="eaVert" rtlCol="0"/>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datos vietos rezervavimo ženklas"/>
          <p:cNvSpPr>
            <a:spLocks noGrp="1"/>
          </p:cNvSpPr>
          <p:nvPr>
            <p:ph type="dt" sz="half" idx="10"/>
          </p:nvPr>
        </p:nvSpPr>
        <p:spPr/>
        <p:txBody>
          <a:bodyPr rtlCol="0"/>
          <a:lstStyle>
            <a:lvl1pPr>
              <a:defRPr/>
            </a:lvl1pPr>
          </a:lstStyle>
          <a:p>
            <a:fld id="{415832B4-EAE8-4F44-8705-4864326B758E}" type="datetime1">
              <a:rPr lang="lt-LT" smtClean="0"/>
              <a:pPr/>
              <a:t>2022-09-19</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591C5AD9-787D-40FA-8A4D-16A055B9AF81}" type="slidenum">
              <a:rPr lang="lt-LT" smtClean="0"/>
              <a:t>‹#›</a:t>
            </a:fld>
            <a:endParaRPr lang="lt-LT"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1 vertikalus pavadinimas"/>
          <p:cNvSpPr>
            <a:spLocks noGrp="1"/>
          </p:cNvSpPr>
          <p:nvPr>
            <p:ph type="title" orient="vert"/>
          </p:nvPr>
        </p:nvSpPr>
        <p:spPr>
          <a:xfrm>
            <a:off x="9852633" y="274638"/>
            <a:ext cx="1422030" cy="5897561"/>
          </a:xfrm>
        </p:spPr>
        <p:txBody>
          <a:bodyPr vert="eaVert" rtlCol="0"/>
          <a:lstStyle>
            <a:lvl1pPr rtl="0">
              <a:defRPr/>
            </a:lvl1pPr>
          </a:lstStyle>
          <a:p>
            <a:pPr rtl="0"/>
            <a:r>
              <a:rPr lang="lt-LT" smtClean="0"/>
              <a:t>Spustelėję redag. ruoš. pavad. stilių</a:t>
            </a:r>
            <a:endParaRPr lang="lt-LT" dirty="0"/>
          </a:p>
        </p:txBody>
      </p:sp>
      <p:sp>
        <p:nvSpPr>
          <p:cNvPr id="3" name="2 vertikalaus teksto vietos rezervavimo ženklas"/>
          <p:cNvSpPr>
            <a:spLocks noGrp="1"/>
          </p:cNvSpPr>
          <p:nvPr>
            <p:ph type="body" orient="vert" idx="1" hasCustomPrompt="1"/>
          </p:nvPr>
        </p:nvSpPr>
        <p:spPr>
          <a:xfrm>
            <a:off x="1117309" y="274638"/>
            <a:ext cx="8532178" cy="5897561"/>
          </a:xfrm>
        </p:spPr>
        <p:txBody>
          <a:bodyPr vert="eaVert" rtlCol="0"/>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datos vietos rezervavimo ženklas"/>
          <p:cNvSpPr>
            <a:spLocks noGrp="1"/>
          </p:cNvSpPr>
          <p:nvPr>
            <p:ph type="dt" sz="half" idx="10"/>
          </p:nvPr>
        </p:nvSpPr>
        <p:spPr/>
        <p:txBody>
          <a:bodyPr rtlCol="0"/>
          <a:lstStyle>
            <a:lvl1pPr>
              <a:defRPr/>
            </a:lvl1pPr>
          </a:lstStyle>
          <a:p>
            <a:fld id="{4470FF42-9420-4A2F-A7AE-EA8E32D70ED0}" type="datetime1">
              <a:rPr lang="lt-LT" smtClean="0"/>
              <a:pPr/>
              <a:t>2022-09-19</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591C5AD9-787D-40FA-8A4D-16A055B9AF81}" type="slidenum">
              <a:rPr lang="lt-LT" smtClean="0"/>
              <a:t>‹#›</a:t>
            </a:fld>
            <a:endParaRPr lang="lt-LT"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turinio vietos rezervavimo ženklas"/>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datos vietos rezervavimo ženklas"/>
          <p:cNvSpPr>
            <a:spLocks noGrp="1"/>
          </p:cNvSpPr>
          <p:nvPr>
            <p:ph type="dt" sz="half" idx="10"/>
          </p:nvPr>
        </p:nvSpPr>
        <p:spPr/>
        <p:txBody>
          <a:bodyPr rtlCol="0"/>
          <a:lstStyle>
            <a:lvl1pPr>
              <a:defRPr/>
            </a:lvl1pPr>
          </a:lstStyle>
          <a:p>
            <a:fld id="{0CF48D15-6E35-4973-A2DE-AD932E981BB3}" type="datetime1">
              <a:rPr lang="lt-LT" smtClean="0"/>
              <a:pPr/>
              <a:t>2022-09-19</a:t>
            </a:fld>
            <a:endParaRPr lang="lt-LT" dirty="0"/>
          </a:p>
        </p:txBody>
      </p:sp>
      <p:sp>
        <p:nvSpPr>
          <p:cNvPr id="5" name="4 poraštės vietos rezervavimo ženklas"/>
          <p:cNvSpPr>
            <a:spLocks noGrp="1"/>
          </p:cNvSpPr>
          <p:nvPr>
            <p:ph type="ftr" sz="quarter" idx="11"/>
          </p:nvPr>
        </p:nvSpPr>
        <p:spPr/>
        <p:txBody>
          <a:bodyPr rtlCol="0"/>
          <a:lstStyle/>
          <a:p>
            <a:pPr rtl="0"/>
            <a:endParaRPr lang="lt-LT" dirty="0"/>
          </a:p>
        </p:txBody>
      </p:sp>
      <p:sp>
        <p:nvSpPr>
          <p:cNvPr id="6" name="5 skaidrės numerio vietos rezervavimo ženklas"/>
          <p:cNvSpPr>
            <a:spLocks noGrp="1"/>
          </p:cNvSpPr>
          <p:nvPr>
            <p:ph type="sldNum" sz="quarter" idx="12"/>
          </p:nvPr>
        </p:nvSpPr>
        <p:spPr/>
        <p:txBody>
          <a:bodyPr rtlCol="0"/>
          <a:lstStyle/>
          <a:p>
            <a:pPr rtl="0"/>
            <a:fld id="{DA60BA0E-20D0-4E7C-B286-26C960A6788F}" type="slidenum">
              <a:rPr lang="lt-LT" smtClean="0"/>
              <a:t>‹#›</a:t>
            </a:fld>
            <a:endParaRPr lang="lt-LT"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pavadinimas"/>
          <p:cNvSpPr>
            <a:spLocks noGrp="1"/>
          </p:cNvSpPr>
          <p:nvPr>
            <p:ph type="title"/>
          </p:nvPr>
        </p:nvSpPr>
        <p:spPr>
          <a:xfrm>
            <a:off x="812589" y="4445000"/>
            <a:ext cx="7008574" cy="1930400"/>
          </a:xfrm>
        </p:spPr>
        <p:txBody>
          <a:bodyPr rtlCol="0" anchor="t">
            <a:noAutofit/>
          </a:bodyPr>
          <a:lstStyle>
            <a:lvl1pPr algn="l" rtl="0">
              <a:defRPr sz="4800" b="0" cap="none" baseline="0"/>
            </a:lvl1pPr>
          </a:lstStyle>
          <a:p>
            <a:pPr rtl="0"/>
            <a:r>
              <a:rPr lang="lt-LT" smtClean="0"/>
              <a:t>Spustelėję redag. ruoš. pavad. stilių</a:t>
            </a:r>
            <a:endParaRPr lang="lt-LT" dirty="0"/>
          </a:p>
        </p:txBody>
      </p:sp>
      <p:sp>
        <p:nvSpPr>
          <p:cNvPr id="3" name="2 teksto vietos rezervavimo ženklas"/>
          <p:cNvSpPr>
            <a:spLocks noGrp="1"/>
          </p:cNvSpPr>
          <p:nvPr>
            <p:ph type="body" idx="1" hasCustomPrompt="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a:r>
              <a:rPr lang="lt-LT" dirty="0" smtClean="0"/>
              <a:t>Spustelėję </a:t>
            </a:r>
            <a:r>
              <a:rPr lang="lt-LT" dirty="0" err="1" smtClean="0"/>
              <a:t>redag</a:t>
            </a:r>
            <a:r>
              <a:rPr lang="lt-LT" dirty="0" smtClean="0"/>
              <a:t>. ruoš. teksto stilių</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turinio vietos rezervavimo ženklas"/>
          <p:cNvSpPr>
            <a:spLocks noGrp="1"/>
          </p:cNvSpPr>
          <p:nvPr>
            <p:ph sz="half" idx="1" hasCustomPrompt="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turinio vietos rezervavimo ženklas"/>
          <p:cNvSpPr>
            <a:spLocks noGrp="1"/>
          </p:cNvSpPr>
          <p:nvPr>
            <p:ph sz="half" idx="2" hasCustomPrompt="1"/>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5" name="4 datos vietos rezervavimo ženklas"/>
          <p:cNvSpPr>
            <a:spLocks noGrp="1"/>
          </p:cNvSpPr>
          <p:nvPr>
            <p:ph type="dt" sz="half" idx="10"/>
          </p:nvPr>
        </p:nvSpPr>
        <p:spPr/>
        <p:txBody>
          <a:bodyPr rtlCol="0"/>
          <a:lstStyle>
            <a:lvl1pPr>
              <a:defRPr/>
            </a:lvl1pPr>
          </a:lstStyle>
          <a:p>
            <a:fld id="{62640E01-50CC-4287-A02E-DA6474A352EE}" type="datetime1">
              <a:rPr lang="lt-LT" smtClean="0"/>
              <a:pPr/>
              <a:t>2022-09-19</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7" name="6 skaidrės numerio vietos rezervavimo ženklas"/>
          <p:cNvSpPr>
            <a:spLocks noGrp="1"/>
          </p:cNvSpPr>
          <p:nvPr>
            <p:ph type="sldNum" sz="quarter" idx="12"/>
          </p:nvPr>
        </p:nvSpPr>
        <p:spPr/>
        <p:txBody>
          <a:bodyPr rtlCol="0"/>
          <a:lstStyle/>
          <a:p>
            <a:pPr rtl="0"/>
            <a:fld id="{EB37DED6-D4C7-42EE-AB49-D2E39E64FDE4}" type="slidenum">
              <a:rPr lang="lt-LT" smtClean="0"/>
              <a:t>‹#›</a:t>
            </a:fld>
            <a:endParaRPr lang="lt-LT"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alyginim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algn="l" rtl="0">
              <a:defRPr/>
            </a:lvl1pPr>
          </a:lstStyle>
          <a:p>
            <a:pPr rtl="0"/>
            <a:r>
              <a:rPr lang="lt-LT" smtClean="0"/>
              <a:t>Spustelėję redag. ruoš. pavad. stilių</a:t>
            </a:r>
            <a:endParaRPr lang="lt-LT" dirty="0"/>
          </a:p>
        </p:txBody>
      </p:sp>
      <p:sp>
        <p:nvSpPr>
          <p:cNvPr id="3" name="2 teksto vietos rezervavimo ženklas"/>
          <p:cNvSpPr>
            <a:spLocks noGrp="1"/>
          </p:cNvSpPr>
          <p:nvPr>
            <p:ph type="body" idx="1" hasCustomPrompt="1"/>
          </p:nvPr>
        </p:nvSpPr>
        <p:spPr>
          <a:xfrm>
            <a:off x="1121372" y="1608836"/>
            <a:ext cx="4973041" cy="512064"/>
          </a:xfrm>
        </p:spPr>
        <p:txBody>
          <a:bodyPr rtlCol="0" anchor="b">
            <a:noAutofit/>
          </a:bodyPr>
          <a:lstStyle>
            <a:lvl1pPr marL="0" indent="0" algn="l" rtl="0">
              <a:spcBef>
                <a:spcPts val="0"/>
              </a:spcBef>
              <a:buNone/>
              <a:defRPr sz="22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a:r>
              <a:rPr lang="lt-LT" dirty="0" smtClean="0"/>
              <a:t>Spustelėję </a:t>
            </a:r>
            <a:r>
              <a:rPr lang="lt-LT" dirty="0" err="1" smtClean="0"/>
              <a:t>redag</a:t>
            </a:r>
            <a:r>
              <a:rPr lang="lt-LT" dirty="0" smtClean="0"/>
              <a:t>. ruoš. teksto stilių</a:t>
            </a:r>
          </a:p>
        </p:txBody>
      </p:sp>
      <p:sp>
        <p:nvSpPr>
          <p:cNvPr id="4" name="3 turinio vietos rezervavimo ženklas"/>
          <p:cNvSpPr>
            <a:spLocks noGrp="1"/>
          </p:cNvSpPr>
          <p:nvPr>
            <p:ph sz="half" idx="2" hasCustomPrompt="1"/>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5" name="4 teksto vietos rezervavimo ženklas"/>
          <p:cNvSpPr>
            <a:spLocks noGrp="1"/>
          </p:cNvSpPr>
          <p:nvPr>
            <p:ph type="body" sz="quarter" idx="3" hasCustomPrompt="1"/>
          </p:nvPr>
        </p:nvSpPr>
        <p:spPr>
          <a:xfrm>
            <a:off x="6301622" y="1608836"/>
            <a:ext cx="4973041" cy="512064"/>
          </a:xfrm>
        </p:spPr>
        <p:txBody>
          <a:bodyPr rtlCol="0" anchor="b">
            <a:noAutofit/>
          </a:bodyPr>
          <a:lstStyle>
            <a:lvl1pPr marL="0" indent="0" algn="l" rtl="0">
              <a:spcBef>
                <a:spcPts val="0"/>
              </a:spcBef>
              <a:buNone/>
              <a:defRPr sz="22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a:r>
              <a:rPr lang="lt-LT" dirty="0" smtClean="0"/>
              <a:t>Spustelėję </a:t>
            </a:r>
            <a:r>
              <a:rPr lang="lt-LT" dirty="0" err="1" smtClean="0"/>
              <a:t>redag</a:t>
            </a:r>
            <a:r>
              <a:rPr lang="lt-LT" dirty="0" smtClean="0"/>
              <a:t>. ruoš. teksto stilių</a:t>
            </a:r>
          </a:p>
        </p:txBody>
      </p:sp>
      <p:sp>
        <p:nvSpPr>
          <p:cNvPr id="6" name="5 turinio vietos rezervavimo ženklas"/>
          <p:cNvSpPr>
            <a:spLocks noGrp="1"/>
          </p:cNvSpPr>
          <p:nvPr>
            <p:ph sz="quarter" idx="4" hasCustomPrompt="1"/>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7" name="6 datos vietos rezervavimo ženklas"/>
          <p:cNvSpPr>
            <a:spLocks noGrp="1"/>
          </p:cNvSpPr>
          <p:nvPr>
            <p:ph type="dt" sz="half" idx="10"/>
          </p:nvPr>
        </p:nvSpPr>
        <p:spPr/>
        <p:txBody>
          <a:bodyPr rtlCol="0"/>
          <a:lstStyle>
            <a:lvl1pPr>
              <a:defRPr/>
            </a:lvl1pPr>
          </a:lstStyle>
          <a:p>
            <a:fld id="{2F96056E-42C3-428F-BAD2-4F3448B57D4E}" type="datetime1">
              <a:rPr lang="lt-LT" smtClean="0"/>
              <a:pPr/>
              <a:t>2022-09-19</a:t>
            </a:fld>
            <a:endParaRPr lang="lt-LT" dirty="0"/>
          </a:p>
        </p:txBody>
      </p:sp>
      <p:sp>
        <p:nvSpPr>
          <p:cNvPr id="8" name="7 poraštės vietos rezervavimo ženklas"/>
          <p:cNvSpPr>
            <a:spLocks noGrp="1"/>
          </p:cNvSpPr>
          <p:nvPr>
            <p:ph type="ftr" sz="quarter" idx="11"/>
          </p:nvPr>
        </p:nvSpPr>
        <p:spPr/>
        <p:txBody>
          <a:bodyPr rtlCol="0"/>
          <a:lstStyle/>
          <a:p>
            <a:pPr rtl="0"/>
            <a:endParaRPr lang="lt-LT" dirty="0"/>
          </a:p>
        </p:txBody>
      </p:sp>
      <p:sp>
        <p:nvSpPr>
          <p:cNvPr id="9" name="8 skaidrės numerio vietos rezervavimo ženklas"/>
          <p:cNvSpPr>
            <a:spLocks noGrp="1"/>
          </p:cNvSpPr>
          <p:nvPr>
            <p:ph type="sldNum" sz="quarter" idx="12"/>
          </p:nvPr>
        </p:nvSpPr>
        <p:spPr/>
        <p:txBody>
          <a:bodyPr rtlCol="0"/>
          <a:lstStyle/>
          <a:p>
            <a:pPr rtl="0"/>
            <a:fld id="{EB37DED6-D4C7-42EE-AB49-D2E39E64FDE4}" type="slidenum">
              <a:rPr lang="lt-LT" smtClean="0"/>
              <a:t>‹#›</a:t>
            </a:fld>
            <a:endParaRPr lang="lt-LT"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1 pavadinimas"/>
          <p:cNvSpPr>
            <a:spLocks noGrp="1"/>
          </p:cNvSpPr>
          <p:nvPr>
            <p:ph type="title"/>
          </p:nvPr>
        </p:nvSpPr>
        <p:spPr/>
        <p:txBody>
          <a:bodyPr rtlCol="0"/>
          <a:lstStyle>
            <a:lvl1pPr rtl="0">
              <a:defRPr/>
            </a:lvl1pPr>
          </a:lstStyle>
          <a:p>
            <a:pPr rtl="0"/>
            <a:r>
              <a:rPr lang="lt-LT" smtClean="0"/>
              <a:t>Spustelėję redag. ruoš. pavad. stilių</a:t>
            </a:r>
            <a:endParaRPr lang="lt-LT" dirty="0"/>
          </a:p>
        </p:txBody>
      </p:sp>
      <p:sp>
        <p:nvSpPr>
          <p:cNvPr id="3" name="2 datos vietos rezervavimo ženklas"/>
          <p:cNvSpPr>
            <a:spLocks noGrp="1"/>
          </p:cNvSpPr>
          <p:nvPr>
            <p:ph type="dt" sz="half" idx="10"/>
          </p:nvPr>
        </p:nvSpPr>
        <p:spPr/>
        <p:txBody>
          <a:bodyPr rtlCol="0"/>
          <a:lstStyle>
            <a:lvl1pPr>
              <a:defRPr/>
            </a:lvl1pPr>
          </a:lstStyle>
          <a:p>
            <a:fld id="{6BC1D738-672F-4AA8-AD87-58B79F093297}" type="datetime1">
              <a:rPr lang="lt-LT" smtClean="0"/>
              <a:pPr/>
              <a:t>2022-09-19</a:t>
            </a:fld>
            <a:endParaRPr lang="lt-LT" dirty="0"/>
          </a:p>
        </p:txBody>
      </p:sp>
      <p:sp>
        <p:nvSpPr>
          <p:cNvPr id="4" name="3 poraštės vietos rezervavimo ženklas"/>
          <p:cNvSpPr>
            <a:spLocks noGrp="1"/>
          </p:cNvSpPr>
          <p:nvPr>
            <p:ph type="ftr" sz="quarter" idx="11"/>
          </p:nvPr>
        </p:nvSpPr>
        <p:spPr/>
        <p:txBody>
          <a:bodyPr rtlCol="0"/>
          <a:lstStyle/>
          <a:p>
            <a:pPr rtl="0"/>
            <a:endParaRPr lang="lt-LT" dirty="0"/>
          </a:p>
        </p:txBody>
      </p:sp>
      <p:sp>
        <p:nvSpPr>
          <p:cNvPr id="5" name="4 skaidrės numerio vietos rezervavimo ženklas"/>
          <p:cNvSpPr>
            <a:spLocks noGrp="1"/>
          </p:cNvSpPr>
          <p:nvPr>
            <p:ph type="sldNum" sz="quarter" idx="12"/>
          </p:nvPr>
        </p:nvSpPr>
        <p:spPr/>
        <p:txBody>
          <a:bodyPr rtlCol="0"/>
          <a:lstStyle/>
          <a:p>
            <a:pPr rtl="0"/>
            <a:fld id="{EB37DED6-D4C7-42EE-AB49-D2E39E64FDE4}" type="slidenum">
              <a:rPr lang="lt-LT" smtClean="0"/>
              <a:t>‹#›</a:t>
            </a:fld>
            <a:endParaRPr lang="lt-LT"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s">
    <p:spTree>
      <p:nvGrpSpPr>
        <p:cNvPr id="1" name=""/>
        <p:cNvGrpSpPr/>
        <p:nvPr/>
      </p:nvGrpSpPr>
      <p:grpSpPr>
        <a:xfrm>
          <a:off x="0" y="0"/>
          <a:ext cx="0" cy="0"/>
          <a:chOff x="0" y="0"/>
          <a:chExt cx="0" cy="0"/>
        </a:xfrm>
      </p:grpSpPr>
      <p:sp>
        <p:nvSpPr>
          <p:cNvPr id="2" name="1 datos vietos rezervavimo ženklas"/>
          <p:cNvSpPr>
            <a:spLocks noGrp="1"/>
          </p:cNvSpPr>
          <p:nvPr>
            <p:ph type="dt" sz="half" idx="10"/>
          </p:nvPr>
        </p:nvSpPr>
        <p:spPr/>
        <p:txBody>
          <a:bodyPr rtlCol="0"/>
          <a:lstStyle>
            <a:lvl1pPr>
              <a:defRPr/>
            </a:lvl1pPr>
          </a:lstStyle>
          <a:p>
            <a:fld id="{B43A424B-F5D9-4B9A-A3D2-811393D6C6A3}" type="datetime1">
              <a:rPr lang="lt-LT" smtClean="0"/>
              <a:pPr/>
              <a:t>2022-09-19</a:t>
            </a:fld>
            <a:endParaRPr lang="lt-LT" dirty="0"/>
          </a:p>
        </p:txBody>
      </p:sp>
      <p:sp>
        <p:nvSpPr>
          <p:cNvPr id="3" name="2 poraštės vietos rezervavimo ženklas"/>
          <p:cNvSpPr>
            <a:spLocks noGrp="1"/>
          </p:cNvSpPr>
          <p:nvPr>
            <p:ph type="ftr" sz="quarter" idx="11"/>
          </p:nvPr>
        </p:nvSpPr>
        <p:spPr/>
        <p:txBody>
          <a:bodyPr rtlCol="0"/>
          <a:lstStyle/>
          <a:p>
            <a:pPr rtl="0"/>
            <a:endParaRPr lang="lt-LT" dirty="0"/>
          </a:p>
        </p:txBody>
      </p:sp>
      <p:sp>
        <p:nvSpPr>
          <p:cNvPr id="4" name="3 skaidrės numerio vietos rezervavimo ženklas"/>
          <p:cNvSpPr>
            <a:spLocks noGrp="1"/>
          </p:cNvSpPr>
          <p:nvPr>
            <p:ph type="sldNum" sz="quarter" idx="12"/>
          </p:nvPr>
        </p:nvSpPr>
        <p:spPr/>
        <p:txBody>
          <a:bodyPr rtlCol="0"/>
          <a:lstStyle/>
          <a:p>
            <a:pPr rtl="0"/>
            <a:fld id="{EB37DED6-D4C7-42EE-AB49-D2E39E64FDE4}" type="slidenum">
              <a:rPr lang="lt-LT" smtClean="0"/>
              <a:t>‹#›</a:t>
            </a:fld>
            <a:endParaRPr lang="lt-LT"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su antrašte">
    <p:spTree>
      <p:nvGrpSpPr>
        <p:cNvPr id="1" name=""/>
        <p:cNvGrpSpPr/>
        <p:nvPr/>
      </p:nvGrpSpPr>
      <p:grpSpPr>
        <a:xfrm>
          <a:off x="0" y="0"/>
          <a:ext cx="0" cy="0"/>
          <a:chOff x="0" y="0"/>
          <a:chExt cx="0" cy="0"/>
        </a:xfrm>
      </p:grpSpPr>
      <p:sp>
        <p:nvSpPr>
          <p:cNvPr id="8" name="7 stačiakampis"/>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lt-LT" dirty="0"/>
          </a:p>
        </p:txBody>
      </p:sp>
      <p:sp>
        <p:nvSpPr>
          <p:cNvPr id="2" name="1 pavadinimas"/>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lt-LT" smtClean="0"/>
              <a:t>Spustelėję redag. ruoš. pavad. stilių</a:t>
            </a:r>
            <a:endParaRPr lang="lt-LT" dirty="0"/>
          </a:p>
        </p:txBody>
      </p:sp>
      <p:sp>
        <p:nvSpPr>
          <p:cNvPr id="3" name="2 turinio vietos rezervavimo ženklas"/>
          <p:cNvSpPr>
            <a:spLocks noGrp="1"/>
          </p:cNvSpPr>
          <p:nvPr>
            <p:ph idx="1" hasCustomPrompt="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teksto vietos rezervavimo ženklas"/>
          <p:cNvSpPr>
            <a:spLocks noGrp="1"/>
          </p:cNvSpPr>
          <p:nvPr>
            <p:ph type="body" sz="half" idx="2" hasCustomPrompt="1"/>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a:r>
              <a:rPr lang="lt-LT" dirty="0" smtClean="0"/>
              <a:t>Spustelėję </a:t>
            </a:r>
            <a:r>
              <a:rPr lang="lt-LT" dirty="0" err="1" smtClean="0"/>
              <a:t>redag</a:t>
            </a:r>
            <a:r>
              <a:rPr lang="lt-LT" dirty="0" smtClean="0"/>
              <a:t>. ruoš. teksto stilių</a:t>
            </a:r>
          </a:p>
        </p:txBody>
      </p:sp>
      <p:sp>
        <p:nvSpPr>
          <p:cNvPr id="5" name="4 datos vietos rezervavimo ženklas"/>
          <p:cNvSpPr>
            <a:spLocks noGrp="1"/>
          </p:cNvSpPr>
          <p:nvPr>
            <p:ph type="dt" sz="half" idx="10"/>
          </p:nvPr>
        </p:nvSpPr>
        <p:spPr/>
        <p:txBody>
          <a:bodyPr rtlCol="0"/>
          <a:lstStyle>
            <a:lvl1pPr>
              <a:defRPr/>
            </a:lvl1pPr>
          </a:lstStyle>
          <a:p>
            <a:fld id="{D150FCB1-237F-4594-939F-8ADE388609B1}" type="datetime1">
              <a:rPr lang="lt-LT" smtClean="0"/>
              <a:pPr/>
              <a:t>2022-09-19</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7" name="6 skaidrės numerio vietos rezervavimo ženklas"/>
          <p:cNvSpPr>
            <a:spLocks noGrp="1"/>
          </p:cNvSpPr>
          <p:nvPr>
            <p:ph type="sldNum" sz="quarter" idx="12"/>
          </p:nvPr>
        </p:nvSpPr>
        <p:spPr/>
        <p:txBody>
          <a:bodyPr rtlCol="0"/>
          <a:lstStyle/>
          <a:p>
            <a:pPr rtl="0"/>
            <a:fld id="{2DFBB78A-01B4-41F2-96B0-677A4A282832}" type="slidenum">
              <a:rPr lang="lt-LT" smtClean="0"/>
              <a:t>‹#›</a:t>
            </a:fld>
            <a:endParaRPr lang="lt-LT"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o su antrašte">
    <p:spTree>
      <p:nvGrpSpPr>
        <p:cNvPr id="1" name=""/>
        <p:cNvGrpSpPr/>
        <p:nvPr/>
      </p:nvGrpSpPr>
      <p:grpSpPr>
        <a:xfrm>
          <a:off x="0" y="0"/>
          <a:ext cx="0" cy="0"/>
          <a:chOff x="0" y="0"/>
          <a:chExt cx="0" cy="0"/>
        </a:xfrm>
      </p:grpSpPr>
      <p:sp>
        <p:nvSpPr>
          <p:cNvPr id="8" name="7 stačiakampis"/>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lt-LT" dirty="0"/>
          </a:p>
        </p:txBody>
      </p:sp>
      <p:sp>
        <p:nvSpPr>
          <p:cNvPr id="2" name="1 pavadinimas"/>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lt-LT" smtClean="0"/>
              <a:t>Spustelėję redag. ruoš. pavad. stilių</a:t>
            </a:r>
            <a:endParaRPr lang="lt-LT" dirty="0"/>
          </a:p>
        </p:txBody>
      </p:sp>
      <p:sp>
        <p:nvSpPr>
          <p:cNvPr id="3" name="2 paveikslėlio vietos rezervavimo ženklas"/>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lt-LT" smtClean="0"/>
              <a:t>Spustelėkite piktogr. norėdami įtraukti pav.</a:t>
            </a:r>
            <a:endParaRPr lang="lt-LT" dirty="0"/>
          </a:p>
        </p:txBody>
      </p:sp>
      <p:sp>
        <p:nvSpPr>
          <p:cNvPr id="4" name="3 teksto vietos rezervavimo ženklas"/>
          <p:cNvSpPr>
            <a:spLocks noGrp="1"/>
          </p:cNvSpPr>
          <p:nvPr>
            <p:ph type="body" sz="half" idx="2" hasCustomPrompt="1"/>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a:r>
              <a:rPr lang="lt-LT" dirty="0" smtClean="0"/>
              <a:t>Spustelėję </a:t>
            </a:r>
            <a:r>
              <a:rPr lang="lt-LT" dirty="0" err="1" smtClean="0"/>
              <a:t>redag</a:t>
            </a:r>
            <a:r>
              <a:rPr lang="lt-LT" dirty="0" smtClean="0"/>
              <a:t>. ruoš. teksto stilių</a:t>
            </a:r>
          </a:p>
        </p:txBody>
      </p:sp>
      <p:sp>
        <p:nvSpPr>
          <p:cNvPr id="5" name="4 datos vietos rezervavimo ženklas"/>
          <p:cNvSpPr>
            <a:spLocks noGrp="1"/>
          </p:cNvSpPr>
          <p:nvPr>
            <p:ph type="dt" sz="half" idx="10"/>
          </p:nvPr>
        </p:nvSpPr>
        <p:spPr/>
        <p:txBody>
          <a:bodyPr rtlCol="0"/>
          <a:lstStyle>
            <a:lvl1pPr>
              <a:defRPr/>
            </a:lvl1pPr>
          </a:lstStyle>
          <a:p>
            <a:fld id="{4C3AE4E7-A0C8-472C-89B0-E61193F319B5}" type="datetime1">
              <a:rPr lang="lt-LT" smtClean="0"/>
              <a:pPr/>
              <a:t>2022-09-19</a:t>
            </a:fld>
            <a:endParaRPr lang="lt-LT" dirty="0"/>
          </a:p>
        </p:txBody>
      </p:sp>
      <p:sp>
        <p:nvSpPr>
          <p:cNvPr id="6" name="5 poraštės vietos rezervavimo ženklas"/>
          <p:cNvSpPr>
            <a:spLocks noGrp="1"/>
          </p:cNvSpPr>
          <p:nvPr>
            <p:ph type="ftr" sz="quarter" idx="11"/>
          </p:nvPr>
        </p:nvSpPr>
        <p:spPr/>
        <p:txBody>
          <a:bodyPr rtlCol="0"/>
          <a:lstStyle/>
          <a:p>
            <a:pPr rtl="0"/>
            <a:endParaRPr lang="lt-LT" dirty="0"/>
          </a:p>
        </p:txBody>
      </p:sp>
      <p:sp>
        <p:nvSpPr>
          <p:cNvPr id="7" name="6 skaidrės numerio vietos rezervavimo ženklas"/>
          <p:cNvSpPr>
            <a:spLocks noGrp="1"/>
          </p:cNvSpPr>
          <p:nvPr>
            <p:ph type="sldNum" sz="quarter" idx="12"/>
          </p:nvPr>
        </p:nvSpPr>
        <p:spPr/>
        <p:txBody>
          <a:bodyPr rtlCol="0"/>
          <a:lstStyle/>
          <a:p>
            <a:pPr rtl="0"/>
            <a:fld id="{2DFBB78A-01B4-41F2-96B0-677A4A282832}" type="slidenum">
              <a:rPr lang="lt-LT" smtClean="0"/>
              <a:t>‹#›</a:t>
            </a:fld>
            <a:endParaRPr lang="lt-LT"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8 stačiakampis"/>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lt-LT" dirty="0"/>
          </a:p>
        </p:txBody>
      </p:sp>
      <p:sp>
        <p:nvSpPr>
          <p:cNvPr id="2" name="1 pavadinimo vietos rezervavimo ženklas"/>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lt-LT" dirty="0" smtClean="0"/>
              <a:t>Spustelėję </a:t>
            </a:r>
            <a:r>
              <a:rPr lang="lt-LT" dirty="0" err="1" smtClean="0"/>
              <a:t>redag</a:t>
            </a:r>
            <a:r>
              <a:rPr lang="lt-LT" dirty="0" smtClean="0"/>
              <a:t>. ruoš. pavad. stilių</a:t>
            </a:r>
            <a:endParaRPr lang="lt-LT" dirty="0"/>
          </a:p>
        </p:txBody>
      </p:sp>
      <p:sp>
        <p:nvSpPr>
          <p:cNvPr id="3" name="2 teksto vietos rezervavimo ženklas"/>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lt-LT" dirty="0" smtClean="0"/>
              <a:t>Spustelėję </a:t>
            </a:r>
            <a:r>
              <a:rPr lang="lt-LT" dirty="0" err="1" smtClean="0"/>
              <a:t>redag</a:t>
            </a:r>
            <a:r>
              <a:rPr lang="lt-LT" dirty="0" smtClean="0"/>
              <a:t>. ruoš. teksto stilių</a:t>
            </a:r>
          </a:p>
          <a:p>
            <a:pPr lvl="1" rtl="0"/>
            <a:r>
              <a:rPr lang="lt-LT" dirty="0" smtClean="0"/>
              <a:t>Antras lygis</a:t>
            </a:r>
          </a:p>
          <a:p>
            <a:pPr lvl="2" rtl="0"/>
            <a:r>
              <a:rPr lang="lt-LT" dirty="0" smtClean="0"/>
              <a:t>Trečias lygis</a:t>
            </a:r>
          </a:p>
          <a:p>
            <a:pPr lvl="3" rtl="0"/>
            <a:r>
              <a:rPr lang="lt-LT" dirty="0" smtClean="0"/>
              <a:t>Ketvirtas lygis</a:t>
            </a:r>
          </a:p>
          <a:p>
            <a:pPr lvl="4" rtl="0"/>
            <a:r>
              <a:rPr lang="lt-LT" dirty="0" smtClean="0"/>
              <a:t>Penktas lygis</a:t>
            </a:r>
            <a:endParaRPr lang="lt-LT" dirty="0"/>
          </a:p>
        </p:txBody>
      </p:sp>
      <p:sp>
        <p:nvSpPr>
          <p:cNvPr id="4" name="3 datos vietos rezervavimo ženklas"/>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0509BA75-8F1D-4BBA-8CDB-CC80D85BEE0D}" type="datetime1">
              <a:rPr lang="lt-LT" smtClean="0"/>
              <a:pPr/>
              <a:t>2022-09-19</a:t>
            </a:fld>
            <a:endParaRPr lang="lt-LT" dirty="0"/>
          </a:p>
        </p:txBody>
      </p:sp>
      <p:sp>
        <p:nvSpPr>
          <p:cNvPr id="5" name="4 poraštės vietos rezervavimo ženklas"/>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lt-LT" dirty="0"/>
          </a:p>
        </p:txBody>
      </p:sp>
      <p:sp>
        <p:nvSpPr>
          <p:cNvPr id="6" name="5 skaidrės numerio vietos rezervavimo ženklas"/>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lt-LT" smtClean="0"/>
              <a:pPr/>
              <a:t>‹#›</a:t>
            </a:fld>
            <a:endParaRPr lang="lt-LT"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nec.lt/65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ctrTitle"/>
          </p:nvPr>
        </p:nvSpPr>
        <p:spPr>
          <a:xfrm>
            <a:off x="4150196" y="1498601"/>
            <a:ext cx="7530761" cy="1930399"/>
          </a:xfrm>
        </p:spPr>
        <p:txBody>
          <a:bodyPr rtlCol="0"/>
          <a:lstStyle/>
          <a:p>
            <a:pPr algn="ctr" rtl="0"/>
            <a:r>
              <a:rPr lang="lt-LT" dirty="0" smtClean="0"/>
              <a:t>2022-2023 </a:t>
            </a:r>
            <a:r>
              <a:rPr lang="lt-LT" dirty="0" err="1" smtClean="0"/>
              <a:t>m.m</a:t>
            </a:r>
            <a:r>
              <a:rPr lang="lt-LT" dirty="0" smtClean="0"/>
              <a:t>. brandos egzaminai</a:t>
            </a:r>
            <a:endParaRPr lang="lt-LT" dirty="0"/>
          </a:p>
        </p:txBody>
      </p:sp>
      <p:sp>
        <p:nvSpPr>
          <p:cNvPr id="3" name="2 paantraštė"/>
          <p:cNvSpPr>
            <a:spLocks noGrp="1"/>
          </p:cNvSpPr>
          <p:nvPr>
            <p:ph type="subTitle" idx="1"/>
          </p:nvPr>
        </p:nvSpPr>
        <p:spPr>
          <a:xfrm>
            <a:off x="4672383" y="5661248"/>
            <a:ext cx="7008574" cy="504056"/>
          </a:xfrm>
        </p:spPr>
        <p:txBody>
          <a:bodyPr rtlCol="0">
            <a:normAutofit lnSpcReduction="10000"/>
          </a:bodyPr>
          <a:lstStyle/>
          <a:p>
            <a:pPr algn="r" rtl="0"/>
            <a:r>
              <a:rPr lang="lt-LT" dirty="0" smtClean="0"/>
              <a:t>2022-09-20</a:t>
            </a:r>
            <a:endParaRPr lang="lt-LT"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77788" y="642918"/>
            <a:ext cx="11449272" cy="5929354"/>
          </a:xfrm>
        </p:spPr>
        <p:txBody>
          <a:bodyPr>
            <a:normAutofit/>
          </a:bodyPr>
          <a:lstStyle/>
          <a:p>
            <a:r>
              <a:rPr lang="lt-LT" dirty="0" smtClean="0"/>
              <a:t>Susirgęs </a:t>
            </a:r>
            <a:r>
              <a:rPr lang="lt-LT" dirty="0"/>
              <a:t>per pagrindinę sesiją </a:t>
            </a:r>
            <a:r>
              <a:rPr lang="lt-LT" dirty="0" smtClean="0"/>
              <a:t>mokinys, gavęs Nacionalinės švietimo agentūros direktoriaus </a:t>
            </a:r>
            <a:r>
              <a:rPr lang="lt-LT" dirty="0"/>
              <a:t>leidimą, vietoj atidėto valstybinio lietuvių kalbos ir literatūros brandos egzamino laikyti to dalyko mokyklinį brandos egzaminą;</a:t>
            </a:r>
          </a:p>
          <a:p>
            <a:r>
              <a:rPr lang="lt-LT" sz="3600" dirty="0"/>
              <a:t> </a:t>
            </a:r>
            <a:r>
              <a:rPr lang="lt-LT" sz="3600" b="1" dirty="0"/>
              <a:t>mokinys, gavęs nepatenkinamą lietuvių kalbos ir literatūros brandos egzamino įvertinimą pagrindinės sesijos metu, laiko mokyklinį to dalyko brandos egzaminą.</a:t>
            </a:r>
          </a:p>
          <a:p>
            <a:endParaRPr lang="lt-LT" dirty="0"/>
          </a:p>
        </p:txBody>
      </p:sp>
    </p:spTree>
    <p:extLst>
      <p:ext uri="{BB962C8B-B14F-4D97-AF65-F5344CB8AC3E}">
        <p14:creationId xmlns:p14="http://schemas.microsoft.com/office/powerpoint/2010/main" val="68690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17309" y="908720"/>
            <a:ext cx="10157354" cy="648072"/>
          </a:xfrm>
        </p:spPr>
        <p:txBody>
          <a:bodyPr>
            <a:normAutofit fontScale="90000"/>
          </a:bodyPr>
          <a:lstStyle/>
          <a:p>
            <a:r>
              <a:rPr lang="lt-LT" sz="3100" dirty="0"/>
              <a:t>Mokinys </a:t>
            </a:r>
            <a:r>
              <a:rPr lang="lt-LT" sz="3100" dirty="0" smtClean="0"/>
              <a:t>nuo </a:t>
            </a:r>
            <a:r>
              <a:rPr lang="lt-LT" sz="3100" dirty="0"/>
              <a:t>brandos egzaminų </a:t>
            </a:r>
            <a:r>
              <a:rPr lang="lt-LT" sz="3100" dirty="0" smtClean="0"/>
              <a:t>atleidžiamas </a:t>
            </a:r>
            <a:r>
              <a:rPr lang="lt-LT" sz="3100" dirty="0"/>
              <a:t>mokyklos vadovo įsakymu, jeigu:</a:t>
            </a:r>
            <a:r>
              <a:rPr lang="lt-LT" dirty="0"/>
              <a:t/>
            </a:r>
            <a:br>
              <a:rPr lang="lt-LT" dirty="0"/>
            </a:br>
            <a:endParaRPr lang="lt-LT" dirty="0"/>
          </a:p>
        </p:txBody>
      </p:sp>
      <p:sp>
        <p:nvSpPr>
          <p:cNvPr id="3" name="Turinio vietos rezervavimo ženklas 2"/>
          <p:cNvSpPr>
            <a:spLocks noGrp="1"/>
          </p:cNvSpPr>
          <p:nvPr>
            <p:ph idx="1"/>
          </p:nvPr>
        </p:nvSpPr>
        <p:spPr>
          <a:xfrm>
            <a:off x="333772" y="1124744"/>
            <a:ext cx="11665296" cy="5544616"/>
          </a:xfrm>
        </p:spPr>
        <p:txBody>
          <a:bodyPr>
            <a:normAutofit fontScale="85000" lnSpcReduction="10000"/>
          </a:bodyPr>
          <a:lstStyle/>
          <a:p>
            <a:r>
              <a:rPr lang="lt-LT" dirty="0"/>
              <a:t> </a:t>
            </a:r>
            <a:r>
              <a:rPr lang="lt-LT" dirty="0" smtClean="0"/>
              <a:t>28.1</a:t>
            </a:r>
            <a:r>
              <a:rPr lang="lt-LT" dirty="0"/>
              <a:t>. </a:t>
            </a:r>
            <a:r>
              <a:rPr lang="lt-LT" b="1" u="sng" dirty="0"/>
              <a:t>iki </a:t>
            </a:r>
            <a:r>
              <a:rPr lang="lt-LT" b="1" u="sng" dirty="0" smtClean="0"/>
              <a:t>lapkričio </a:t>
            </a:r>
            <a:r>
              <a:rPr lang="lt-LT" b="1" u="sng" dirty="0"/>
              <a:t>24 dienos </a:t>
            </a:r>
            <a:r>
              <a:rPr lang="lt-LT" dirty="0"/>
              <a:t>mokyklos vadovui pateikė prašymą atleisti nuo egzaminų ir medicininę pažymą su ligos pavadinimu, kuri yra Ligų, galinčių būti pagrindu atleisti asmenis nuo brandos egzaminų, sąraše, patvirtintame Lietuvos Respublikos sveikatos apsaugos ministro ir Lietuvos Respublikos švietimo ir mokslo ministro 2003 m. sausio 8 d. įsakymu Nr. V-11/18 „Dėl Ligų, galinčių būti pagrindu atleisti asmenis nuo brandos egzaminų, sąrašo patvirtinimo“, prie ligos pavadinimo yra nurodytas atleidimo terminas „nuolat“; </a:t>
            </a:r>
          </a:p>
          <a:p>
            <a:r>
              <a:rPr lang="lt-LT" dirty="0" smtClean="0"/>
              <a:t>28.2</a:t>
            </a:r>
            <a:r>
              <a:rPr lang="lt-LT" dirty="0"/>
              <a:t>. </a:t>
            </a:r>
            <a:r>
              <a:rPr lang="lt-LT" b="1" u="sng" dirty="0"/>
              <a:t>iki einamųjų metų egzaminų tvarkaraštyje nustatytos pasirinkto egzamino dienos </a:t>
            </a:r>
            <a:r>
              <a:rPr lang="lt-LT" dirty="0"/>
              <a:t>mokyklos vadovui pateikė prašymą atleisti nuo egzaminų ir medicininę pažymą su ligos pavadinimu, kuri yra Ligų, galinčių būti pagrindu atleisti asmenis nuo brandos egzaminų, sąraše, o prie ligos pavadinimo nurodytas atleidimo terminas baigiasi po to dalyko brandos egzaminui pakartotinėje sesijoje nustatytos datos;</a:t>
            </a:r>
          </a:p>
          <a:p>
            <a:r>
              <a:rPr lang="lt-LT" dirty="0"/>
              <a:t>28.3</a:t>
            </a:r>
            <a:r>
              <a:rPr lang="lt-LT" b="1" u="sng" dirty="0"/>
              <a:t>. iki </a:t>
            </a:r>
            <a:r>
              <a:rPr lang="lt-LT" b="1" u="sng" dirty="0" smtClean="0"/>
              <a:t>lapkričio 24 </a:t>
            </a:r>
            <a:r>
              <a:rPr lang="lt-LT" b="1" u="sng" dirty="0"/>
              <a:t>dienos yra pasirinkę laikyti užsienio kalbos valstybinį brandos egzaminą ir iki pirmojo pagrindinės sesijos brandos egzamino ar jo dalies, nustatytos įskaitos ir brandos egzaminų tvarkaraščiuose, </a:t>
            </a:r>
            <a:r>
              <a:rPr lang="lt-LT" dirty="0"/>
              <a:t>mokyklos vadovui pateikė tarptautinį užsienio kalbos egzamino, kurio įvertinimas pagal Bendruosius Europos kalbų metmenis yra ne žemesnio kaip B1 lygio, išlaikymo dokumentą ir prašymą atleisti nuo valstybinio brandos egzamino. Prie įsakymo pridedama tarptautinio egzamino išlaikymo dokumento kopija.</a:t>
            </a:r>
          </a:p>
          <a:p>
            <a:endParaRPr lang="lt-LT" dirty="0"/>
          </a:p>
        </p:txBody>
      </p:sp>
    </p:spTree>
    <p:extLst>
      <p:ext uri="{BB962C8B-B14F-4D97-AF65-F5344CB8AC3E}">
        <p14:creationId xmlns:p14="http://schemas.microsoft.com/office/powerpoint/2010/main" val="242212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61764" y="764704"/>
            <a:ext cx="11665296" cy="5904656"/>
          </a:xfrm>
        </p:spPr>
        <p:txBody>
          <a:bodyPr>
            <a:normAutofit/>
          </a:bodyPr>
          <a:lstStyle/>
          <a:p>
            <a:r>
              <a:rPr lang="lt-LT" sz="3600" dirty="0"/>
              <a:t> Brandos egzaminų sesijos metu kandidatui susirgus, Nacionalinio visuomenės sveikatos centro prie </a:t>
            </a:r>
            <a:r>
              <a:rPr lang="lt-LT" sz="3600" dirty="0" smtClean="0"/>
              <a:t>SAM ar </a:t>
            </a:r>
            <a:r>
              <a:rPr lang="lt-LT" sz="3600" dirty="0"/>
              <a:t>kitiems sveikatos priežiūros specialistams paskyrus </a:t>
            </a:r>
            <a:r>
              <a:rPr lang="lt-LT" sz="3600" dirty="0" err="1"/>
              <a:t>įpareigojimus</a:t>
            </a:r>
            <a:r>
              <a:rPr lang="lt-LT" sz="3600" dirty="0"/>
              <a:t>, kuriuos įgyvendinant nėra galimybių dalyvauti egzamine,</a:t>
            </a:r>
            <a:r>
              <a:rPr lang="lt-LT" sz="3600" b="1" dirty="0"/>
              <a:t> </a:t>
            </a:r>
            <a:r>
              <a:rPr lang="lt-LT" sz="3600" b="1" dirty="0" smtClean="0"/>
              <a:t>jis </a:t>
            </a:r>
            <a:r>
              <a:rPr lang="lt-LT" sz="3600" b="1" u="sng" dirty="0" smtClean="0"/>
              <a:t>pats </a:t>
            </a:r>
            <a:r>
              <a:rPr lang="lt-LT" sz="3600" b="1" u="sng" dirty="0"/>
              <a:t>arba jo artimieji turi apie tai pranešti mokyklos vadovui ne vėliau kaip kitą darbo dieną po dalyko brandos egzamino.</a:t>
            </a:r>
            <a:r>
              <a:rPr lang="lt-LT" sz="3600" dirty="0"/>
              <a:t> Pagal mokyklos vadovui pateiktą prašymą ir 29 punkte nurodytus dokumentus, mokinys </a:t>
            </a:r>
            <a:r>
              <a:rPr lang="lt-LT" sz="3600" dirty="0" smtClean="0"/>
              <a:t>nuo </a:t>
            </a:r>
            <a:r>
              <a:rPr lang="lt-LT" sz="3600" dirty="0"/>
              <a:t>pasirinktų ir nelaikytų brandos egzaminų </a:t>
            </a:r>
            <a:r>
              <a:rPr lang="lt-LT" sz="3600" dirty="0" smtClean="0"/>
              <a:t>atleidžiamas.</a:t>
            </a:r>
            <a:endParaRPr lang="lt-LT" sz="3600" dirty="0"/>
          </a:p>
          <a:p>
            <a:endParaRPr lang="lt-LT" dirty="0"/>
          </a:p>
        </p:txBody>
      </p:sp>
    </p:spTree>
    <p:extLst>
      <p:ext uri="{BB962C8B-B14F-4D97-AF65-F5344CB8AC3E}">
        <p14:creationId xmlns:p14="http://schemas.microsoft.com/office/powerpoint/2010/main" val="183886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sz="3200" b="1" dirty="0"/>
              <a:t>BRANDOS EGZAMINO ATIDĖJIMAS. EGZAMINO DALIŲ LAIKYMAS</a:t>
            </a:r>
            <a:endParaRPr lang="lt-LT" sz="3200" dirty="0"/>
          </a:p>
        </p:txBody>
      </p:sp>
      <p:sp>
        <p:nvSpPr>
          <p:cNvPr id="3" name="Turinio vietos rezervavimo ženklas 2"/>
          <p:cNvSpPr>
            <a:spLocks noGrp="1"/>
          </p:cNvSpPr>
          <p:nvPr>
            <p:ph idx="1"/>
          </p:nvPr>
        </p:nvSpPr>
        <p:spPr>
          <a:xfrm>
            <a:off x="333772" y="1473200"/>
            <a:ext cx="11593287" cy="5268168"/>
          </a:xfrm>
        </p:spPr>
        <p:txBody>
          <a:bodyPr>
            <a:normAutofit/>
          </a:bodyPr>
          <a:lstStyle/>
          <a:p>
            <a:r>
              <a:rPr lang="lt-LT" dirty="0" smtClean="0"/>
              <a:t>33. Mokyklos direktoriaus įsakymu brandos egzaminas ar jo dalis, atidedama pakartotinei sesijai: </a:t>
            </a:r>
          </a:p>
          <a:p>
            <a:r>
              <a:rPr lang="lt-LT" dirty="0" smtClean="0"/>
              <a:t>33.1. </a:t>
            </a:r>
            <a:r>
              <a:rPr lang="lt-LT" dirty="0"/>
              <a:t>kandidatui dėl pareigos izoliuotis ar kitų svarbių priežasčių (pateikusiam priežastį paaiškinantį dokumentą) negalinčiam laikyti brandos egzamino ar jo dalies pagrindinės sesijos metu; </a:t>
            </a:r>
            <a:r>
              <a:rPr lang="lt-LT" dirty="0" smtClean="0"/>
              <a:t>;</a:t>
            </a:r>
          </a:p>
          <a:p>
            <a:r>
              <a:rPr lang="lt-LT" dirty="0" smtClean="0"/>
              <a:t>33.2. </a:t>
            </a:r>
            <a:r>
              <a:rPr lang="lt-LT" dirty="0"/>
              <a:t>. kandidatui, susirgusiam prieš brandos egzaminą arba nebaigusiam brandos egzamino dėl sveikatos sutrikimo pagrindinės sesijos metu (pateikusiam mokyklos vadovui prašymą dėl brandos egzamino ar jo dalies atidėjimo ir (ar) darbo </a:t>
            </a:r>
            <a:r>
              <a:rPr lang="lt-LT" dirty="0" err="1"/>
              <a:t>nevertinimo</a:t>
            </a:r>
            <a:r>
              <a:rPr lang="lt-LT" dirty="0"/>
              <a:t> bei susirgimą patvirtinančius dokumentus ne vėliau kaip kitą dieną po dalyko brandos egzamino</a:t>
            </a:r>
            <a:r>
              <a:rPr lang="lt-LT" dirty="0" smtClean="0"/>
              <a:t>)</a:t>
            </a:r>
          </a:p>
          <a:p>
            <a:r>
              <a:rPr lang="lt-LT" dirty="0" smtClean="0"/>
              <a:t>34. Brandos darbas, technologijų ir menų brandos egzaminai neatidedami.</a:t>
            </a:r>
            <a:endParaRPr lang="lt-LT" dirty="0"/>
          </a:p>
        </p:txBody>
      </p:sp>
    </p:spTree>
    <p:extLst>
      <p:ext uri="{BB962C8B-B14F-4D97-AF65-F5344CB8AC3E}">
        <p14:creationId xmlns:p14="http://schemas.microsoft.com/office/powerpoint/2010/main" val="65548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612" y="214290"/>
            <a:ext cx="8229600" cy="571504"/>
          </a:xfrm>
        </p:spPr>
        <p:txBody>
          <a:bodyPr>
            <a:normAutofit fontScale="90000"/>
          </a:bodyPr>
          <a:lstStyle/>
          <a:p>
            <a:r>
              <a:rPr lang="lt-LT" b="1" dirty="0" smtClean="0">
                <a:solidFill>
                  <a:srgbClr val="000000"/>
                </a:solidFill>
                <a:latin typeface="Times New Roman"/>
                <a:ea typeface="Times New Roman"/>
              </a:rPr>
              <a:t>REIKALAVIMAI KANDIDATAMS</a:t>
            </a:r>
            <a:endParaRPr lang="lt-LT" dirty="0"/>
          </a:p>
        </p:txBody>
      </p:sp>
      <p:sp>
        <p:nvSpPr>
          <p:cNvPr id="3" name="Turinio vietos rezervavimo ženklas 2"/>
          <p:cNvSpPr>
            <a:spLocks noGrp="1"/>
          </p:cNvSpPr>
          <p:nvPr>
            <p:ph idx="1"/>
          </p:nvPr>
        </p:nvSpPr>
        <p:spPr>
          <a:xfrm>
            <a:off x="621804" y="785794"/>
            <a:ext cx="11377264" cy="6072206"/>
          </a:xfrm>
        </p:spPr>
        <p:txBody>
          <a:bodyPr>
            <a:normAutofit fontScale="55000" lnSpcReduction="20000"/>
          </a:bodyPr>
          <a:lstStyle/>
          <a:p>
            <a:r>
              <a:rPr lang="lt-LT" sz="5500" dirty="0"/>
              <a:t>Kandidatai:</a:t>
            </a:r>
          </a:p>
          <a:p>
            <a:r>
              <a:rPr lang="lt-LT" sz="5500" dirty="0"/>
              <a:t>75.1. atvykdami į brandos egzaminą ar jo dalį privalo turėti asmens tapatybę patvirtinantį dokumentą (asmens tapatybės kortelę, pasą arba leidimą gyventi </a:t>
            </a:r>
            <a:r>
              <a:rPr lang="lt-LT" sz="6000" dirty="0"/>
              <a:t>Lietuvoje) ar vairuotojo </a:t>
            </a:r>
            <a:r>
              <a:rPr lang="lt-LT" sz="6000" dirty="0" smtClean="0"/>
              <a:t>pažymėjimą. </a:t>
            </a:r>
            <a:r>
              <a:rPr lang="lt-LT" sz="6000" dirty="0"/>
              <a:t>kandidatai privalo dėvėti nosį ir burną dengiančias apsaugos priemones (veido kaukes, respiratorius ar kitas priemones), jei privalomą apsaugos priemonių dėvėjimą viešoje vietoje numato karantino ir (ar) ekstremaliosios situacijos režimą reglamentuojantys teisės aktai. </a:t>
            </a:r>
          </a:p>
          <a:p>
            <a:r>
              <a:rPr lang="lt-LT" sz="5500" dirty="0"/>
              <a:t>75.2. prie įėjimo į dalyko brandos egzamino centrą esančiame sąraše sužino savo grupę, vietos numerį ir patalpą, kurioje vyks brandos egzaminas, prie patalpos ateina ne vėliau kaip prieš 15 minučių iki brandos egzamino pradžios; </a:t>
            </a:r>
          </a:p>
          <a:p>
            <a:endParaRPr lang="lt-LT" dirty="0"/>
          </a:p>
        </p:txBody>
      </p:sp>
    </p:spTree>
    <p:extLst>
      <p:ext uri="{BB962C8B-B14F-4D97-AF65-F5344CB8AC3E}">
        <p14:creationId xmlns:p14="http://schemas.microsoft.com/office/powerpoint/2010/main" val="103203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21804" y="188640"/>
            <a:ext cx="11233248" cy="6669360"/>
          </a:xfrm>
        </p:spPr>
        <p:txBody>
          <a:bodyPr>
            <a:normAutofit/>
          </a:bodyPr>
          <a:lstStyle/>
          <a:p>
            <a:r>
              <a:rPr lang="lt-LT" dirty="0"/>
              <a:t>75.3. prieš įeidami į patalpą, vykdytojui pateikia asmens tapatybę patvirtinantį dokumentą (asmens tapatybės kortelę, pasą arba leidimą gyventi Lietuvoje) ar vairuotojo pažymėjimą ir įeina į patalpą tik jam leidus. Vykdytojui kilus abejonių dėl kandidato tapatybės ir jam paprašius, saugiu, ne mažiau kaip dviejų metrų atstumu trumpam nusiima nosį ir burną dengiančias apsaugos priemones (veido kaukes, respiratorius ar kitas priemones);  </a:t>
            </a:r>
          </a:p>
          <a:p>
            <a:r>
              <a:rPr lang="lt-LT" dirty="0"/>
              <a:t>75.4. turi tik dalyko brandos egzamino vykdymo instrukcijoje nurodytas priemones, apsaugos priemones (veido kaukes, respiratorius ar kitas priemones), geriamojo vandens (asmeninio naudojimo stiklinaitę, buteliuką ar kt.) ir asmens tapatybę patvirtinantį dokumentą (asmens tapatybės kortelę, pasą arba leidimą gyventi Lietuvoje) arba vairuotojo pažymėjimą, kuris brandos egzamino metu gali būti padėtas ant suolo / stalo. Į brandos egzamino patalpą mobiliojo ryšio ir kitas informacijos perdavimo ar priėmimo priemones įsinešti draudžiama; </a:t>
            </a:r>
          </a:p>
        </p:txBody>
      </p:sp>
    </p:spTree>
    <p:extLst>
      <p:ext uri="{BB962C8B-B14F-4D97-AF65-F5344CB8AC3E}">
        <p14:creationId xmlns:p14="http://schemas.microsoft.com/office/powerpoint/2010/main" val="202065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17748" y="214290"/>
            <a:ext cx="11881320" cy="6599086"/>
          </a:xfrm>
        </p:spPr>
        <p:txBody>
          <a:bodyPr>
            <a:normAutofit fontScale="85000" lnSpcReduction="20000"/>
          </a:bodyPr>
          <a:lstStyle/>
          <a:p>
            <a:r>
              <a:rPr lang="lt-LT" sz="3400" dirty="0"/>
              <a:t>75.5. pavėlavusieji ne daugiau kaip 30 minučių, jeigu dalyko brandos egzamino vykdymo instrukcijoje nenurodomas kitas laikas, laiko egzaminą, tačiau jiems brandos egzamino užduoties atlikimo laikas nepratęsiamas. Pavėlavusieji į užsienio kalbos (anglų, prancūzų, rusų, vokiečių) brandos egzamino kalbėjimo dalį daugiau kaip 15 minučių nuo jam skirto laiko pradžios šios egzamino dalies nelaiko; </a:t>
            </a:r>
          </a:p>
          <a:p>
            <a:r>
              <a:rPr lang="lt-LT" sz="3400" dirty="0"/>
              <a:t>75.6. kai pasirašo vykdymo protokoluose, gauna dalyko brandos egzamino užduotis, jas padeda ant stalo/suolo krašto, vykdytojui leidus patikrina, ar nėra tuščių lapų ar kito aiškiai matomo spausdinimo broko, užduočių sąsiuvinius užverčia ir laukia vykdytojų nurodymų. Pastebėję užduočių sąsiuvinyje ar atsakymų lapuose spausdinimo broko ar tuščius lapus, apie tai praneša vykdytojui. Užduotis pradeda atlikti vykdytojui paskelbus dalyko brandos egzamino pradžią. Šis punktas netaikomas užsienio kalbos (anglų, prancūzų, rusų, vokiečių) brandos egzamino kalbėjimo daliai; </a:t>
            </a:r>
          </a:p>
          <a:p>
            <a:endParaRPr lang="lt-LT" dirty="0"/>
          </a:p>
        </p:txBody>
      </p:sp>
    </p:spTree>
    <p:extLst>
      <p:ext uri="{BB962C8B-B14F-4D97-AF65-F5344CB8AC3E}">
        <p14:creationId xmlns:p14="http://schemas.microsoft.com/office/powerpoint/2010/main" val="35685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549796" y="692696"/>
            <a:ext cx="10724867" cy="5479504"/>
          </a:xfrm>
        </p:spPr>
        <p:txBody>
          <a:bodyPr>
            <a:normAutofit/>
          </a:bodyPr>
          <a:lstStyle/>
          <a:p>
            <a:r>
              <a:rPr lang="lt-LT" sz="4400" dirty="0"/>
              <a:t>75.7. klauso vykdytojų nurodymų, užduotis atlieka savarankiškai, nesikalba tarpusavyje, netrukdo kitiems, naudojasi tik tomis kandidato atsineštomis priemonėmis, kurios nurodytos dalyko brandos egzamino vykdymo instrukcijoje, jų neskolina; </a:t>
            </a:r>
          </a:p>
          <a:p>
            <a:endParaRPr lang="lt-LT" sz="4400" dirty="0"/>
          </a:p>
        </p:txBody>
      </p:sp>
    </p:spTree>
    <p:extLst>
      <p:ext uri="{BB962C8B-B14F-4D97-AF65-F5344CB8AC3E}">
        <p14:creationId xmlns:p14="http://schemas.microsoft.com/office/powerpoint/2010/main" val="326266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61764" y="260648"/>
            <a:ext cx="11737304" cy="6597352"/>
          </a:xfrm>
        </p:spPr>
        <p:txBody>
          <a:bodyPr>
            <a:normAutofit/>
          </a:bodyPr>
          <a:lstStyle/>
          <a:p>
            <a:r>
              <a:rPr lang="lt-LT" sz="3200" dirty="0" smtClean="0"/>
              <a:t>75.8</a:t>
            </a:r>
            <a:r>
              <a:rPr lang="lt-LT" sz="3200" dirty="0"/>
              <a:t>. rašo tvarkingai ir įskaitomai, galutinį atsakymą parašo tik </a:t>
            </a:r>
            <a:r>
              <a:rPr lang="lt-LT" sz="3200" b="1" u="sng" dirty="0" smtClean="0"/>
              <a:t>juodai rašančiu tušinuku, </a:t>
            </a:r>
            <a:r>
              <a:rPr lang="lt-LT" sz="3200" dirty="0"/>
              <a:t>nesinaudoja korektūros priemonėmis. Atsakymų lape nerašo su užduotimi nesusijusio teksto ar ženklų, nepiešia piešinių, jeigu to daryti nereikalauja dalyko brandos egzamino užduotis. </a:t>
            </a:r>
            <a:r>
              <a:rPr lang="lt-LT" sz="3200" b="1" dirty="0"/>
              <a:t>Jeigu būtina keisti rašiklį, privalo tai pasakyti vykdytojui. </a:t>
            </a:r>
            <a:r>
              <a:rPr lang="lt-LT" sz="3200" dirty="0"/>
              <a:t>Užsienio kalbos (anglų, prancūzų, rusų, vokiečių) </a:t>
            </a:r>
            <a:r>
              <a:rPr lang="lt-LT" sz="3200" dirty="0" smtClean="0"/>
              <a:t>kalbos </a:t>
            </a:r>
            <a:r>
              <a:rPr lang="lt-LT" sz="3200" dirty="0"/>
              <a:t>užduotis atlieka ta kalba, kurios egzaminą jie laiko. Šis punktas netaikomas užsienio kalbos (anglų, prancūzų, rusų, vokiečių) brandos egzamino kalbėjimo daliai; </a:t>
            </a:r>
          </a:p>
          <a:p>
            <a:r>
              <a:rPr lang="lt-LT" sz="3200" dirty="0" smtClean="0"/>
              <a:t>75.9</a:t>
            </a:r>
            <a:r>
              <a:rPr lang="lt-LT" sz="3200" dirty="0"/>
              <a:t>. iš patalpos </a:t>
            </a:r>
            <a:r>
              <a:rPr lang="lt-LT" sz="3200" b="1" dirty="0"/>
              <a:t>gali išeiti tik esant būtinybei, ne ilgiau kaip 5 minutes, vykdytojo lydimi</a:t>
            </a:r>
            <a:r>
              <a:rPr lang="lt-LT" sz="3200" b="1" dirty="0" smtClean="0"/>
              <a:t>;</a:t>
            </a:r>
          </a:p>
        </p:txBody>
      </p:sp>
    </p:spTree>
    <p:extLst>
      <p:ext uri="{BB962C8B-B14F-4D97-AF65-F5344CB8AC3E}">
        <p14:creationId xmlns:p14="http://schemas.microsoft.com/office/powerpoint/2010/main" val="20688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549796" y="260648"/>
            <a:ext cx="11377264" cy="6597352"/>
          </a:xfrm>
        </p:spPr>
        <p:txBody>
          <a:bodyPr/>
          <a:lstStyle/>
          <a:p>
            <a:r>
              <a:rPr lang="lt-LT" sz="4000" dirty="0"/>
              <a:t>75.10. baigę darbą anksčiau, negu nustatyta dalyko brandos egzamino vykdymo instrukcijoje, tačiau ne vėliau kaip prieš 15 minučių iki brandos egzamino pabaigos, ir atidavę vykdytojui atsakymų lapus ir užduočių sąsiuvinius, gali išeiti iš brandos egzamino patalpos. Negali grįžti į egzamino patalpą iki brandos egzamino ar jo dalies pabaigos. </a:t>
            </a:r>
          </a:p>
          <a:p>
            <a:endParaRPr lang="lt-LT" dirty="0"/>
          </a:p>
        </p:txBody>
      </p:sp>
    </p:spTree>
    <p:extLst>
      <p:ext uri="{BB962C8B-B14F-4D97-AF65-F5344CB8AC3E}">
        <p14:creationId xmlns:p14="http://schemas.microsoft.com/office/powerpoint/2010/main" val="45231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979612" y="714356"/>
            <a:ext cx="8229600" cy="5786478"/>
          </a:xfrm>
        </p:spPr>
        <p:txBody>
          <a:bodyPr>
            <a:normAutofit/>
          </a:bodyPr>
          <a:lstStyle/>
          <a:p>
            <a:r>
              <a:rPr lang="lt-LT" sz="2800" dirty="0"/>
              <a:t>Organizuojami </a:t>
            </a:r>
            <a:r>
              <a:rPr lang="lt-LT" sz="2800" b="1" dirty="0"/>
              <a:t>valstybiniai ir </a:t>
            </a:r>
            <a:r>
              <a:rPr lang="lt-LT" sz="2800" b="1" dirty="0" smtClean="0"/>
              <a:t>mokykliniai</a:t>
            </a:r>
          </a:p>
          <a:p>
            <a:r>
              <a:rPr lang="lt-LT" sz="2800" b="1" dirty="0" smtClean="0"/>
              <a:t> </a:t>
            </a:r>
            <a:r>
              <a:rPr lang="lt-LT" sz="2800" b="1" dirty="0"/>
              <a:t>lietuvių kalbos ir literatūros, </a:t>
            </a:r>
            <a:endParaRPr lang="lt-LT" sz="2800" b="1" dirty="0" smtClean="0"/>
          </a:p>
          <a:p>
            <a:r>
              <a:rPr lang="lt-LT" sz="2800" dirty="0" smtClean="0"/>
              <a:t>tik </a:t>
            </a:r>
            <a:r>
              <a:rPr lang="lt-LT" sz="2800" b="1" dirty="0">
                <a:solidFill>
                  <a:srgbClr val="002060"/>
                </a:solidFill>
              </a:rPr>
              <a:t>valstybiniai biologijos, chemijos, fizikos, geografijos, informacinių technologijų, istorijos, matematikos, užsienio kalbų (anglų, prancūzų, rusų, vokiečių) brandos egzaminai, </a:t>
            </a:r>
            <a:endParaRPr lang="lt-LT" sz="2800" b="1" dirty="0" smtClean="0">
              <a:solidFill>
                <a:srgbClr val="002060"/>
              </a:solidFill>
            </a:endParaRPr>
          </a:p>
          <a:p>
            <a:r>
              <a:rPr lang="lt-LT" sz="2800" b="1" dirty="0" smtClean="0">
                <a:solidFill>
                  <a:srgbClr val="00B050"/>
                </a:solidFill>
              </a:rPr>
              <a:t>tik </a:t>
            </a:r>
            <a:r>
              <a:rPr lang="lt-LT" sz="2800" b="1" dirty="0">
                <a:solidFill>
                  <a:srgbClr val="00B050"/>
                </a:solidFill>
              </a:rPr>
              <a:t>mokykliniai </a:t>
            </a:r>
            <a:r>
              <a:rPr lang="lt-LT" sz="2800" b="1" dirty="0" smtClean="0">
                <a:solidFill>
                  <a:srgbClr val="00B050"/>
                </a:solidFill>
              </a:rPr>
              <a:t>–menų</a:t>
            </a:r>
            <a:r>
              <a:rPr lang="lt-LT" sz="2800" b="1" dirty="0">
                <a:solidFill>
                  <a:srgbClr val="00B050"/>
                </a:solidFill>
              </a:rPr>
              <a:t>, muzikologijos ir technologijų brandos egzaminai ir brandos darbas. </a:t>
            </a:r>
            <a:endParaRPr lang="lt-LT" sz="2800" b="1" dirty="0" smtClean="0">
              <a:solidFill>
                <a:srgbClr val="00B050"/>
              </a:solidFill>
            </a:endParaRPr>
          </a:p>
          <a:p>
            <a:pPr>
              <a:buNone/>
            </a:pPr>
            <a:endParaRPr lang="lt-LT" dirty="0"/>
          </a:p>
        </p:txBody>
      </p:sp>
    </p:spTree>
    <p:extLst>
      <p:ext uri="{BB962C8B-B14F-4D97-AF65-F5344CB8AC3E}">
        <p14:creationId xmlns:p14="http://schemas.microsoft.com/office/powerpoint/2010/main" val="3843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333772" y="0"/>
            <a:ext cx="11593288" cy="6857999"/>
          </a:xfrm>
        </p:spPr>
        <p:txBody>
          <a:bodyPr>
            <a:normAutofit/>
          </a:bodyPr>
          <a:lstStyle/>
          <a:p>
            <a:r>
              <a:rPr lang="lt-LT" sz="3200" dirty="0"/>
              <a:t>75.11. darbą baigia paskirtam vykdytojui paskelbus brandos egzamino pabaigą ir laukia, kol vykdytojai surenka atsakymų lapus ir užklijuoja vokus. </a:t>
            </a:r>
            <a:r>
              <a:rPr lang="lt-LT" sz="3200" b="1" dirty="0"/>
              <a:t>Iš egzamino patalpos išeina tik vykdytojui leidus </a:t>
            </a:r>
            <a:r>
              <a:rPr lang="lt-LT" sz="3200" dirty="0"/>
              <a:t>ir išsineša savo egzamino užduoties sąsiuvinį.  Šis punktas netaikomas užsienio kalbos (anglų, prancūzų, rusų, vokiečių) brandos egzamino kalbėjimo daliai; </a:t>
            </a:r>
          </a:p>
          <a:p>
            <a:r>
              <a:rPr lang="lt-LT" sz="3200" dirty="0" smtClean="0"/>
              <a:t>75.12</a:t>
            </a:r>
            <a:r>
              <a:rPr lang="lt-LT" sz="3200" dirty="0"/>
              <a:t>. </a:t>
            </a:r>
            <a:r>
              <a:rPr lang="lt-LT" sz="3200" b="1" dirty="0">
                <a:solidFill>
                  <a:srgbClr val="FF0000"/>
                </a:solidFill>
              </a:rPr>
              <a:t>nutraukia užduoties atlikimą ir šalinami iš egzamino patalpos už trukdymą, nusirašinėjimą, mobiliojo ryšio, kitų informacijos perdavimo ar priėmimo priemonių įsinešimą į patalpą ir vykdytojo nurodymų nevykdymą. </a:t>
            </a:r>
          </a:p>
          <a:p>
            <a:endParaRPr lang="lt-LT" sz="3200" dirty="0"/>
          </a:p>
        </p:txBody>
      </p:sp>
    </p:spTree>
    <p:extLst>
      <p:ext uri="{BB962C8B-B14F-4D97-AF65-F5344CB8AC3E}">
        <p14:creationId xmlns:p14="http://schemas.microsoft.com/office/powerpoint/2010/main" val="187627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522412" y="274638"/>
            <a:ext cx="8929718" cy="511156"/>
          </a:xfrm>
        </p:spPr>
        <p:txBody>
          <a:bodyPr>
            <a:normAutofit fontScale="90000"/>
          </a:bodyPr>
          <a:lstStyle/>
          <a:p>
            <a:r>
              <a:rPr lang="lt-LT" sz="3200" b="1" dirty="0">
                <a:solidFill>
                  <a:srgbClr val="000000"/>
                </a:solidFill>
                <a:latin typeface="Times New Roman"/>
                <a:ea typeface="Times New Roman"/>
              </a:rPr>
              <a:t>BRANDOS EGZAMINŲ DARBŲ VERTINIMAS</a:t>
            </a:r>
            <a:endParaRPr lang="lt-LT" sz="3200" dirty="0"/>
          </a:p>
        </p:txBody>
      </p:sp>
      <p:sp>
        <p:nvSpPr>
          <p:cNvPr id="3" name="Turinio vietos rezervavimo ženklas 2"/>
          <p:cNvSpPr>
            <a:spLocks noGrp="1"/>
          </p:cNvSpPr>
          <p:nvPr>
            <p:ph idx="1"/>
          </p:nvPr>
        </p:nvSpPr>
        <p:spPr>
          <a:xfrm>
            <a:off x="333772" y="1268760"/>
            <a:ext cx="11521280" cy="5472608"/>
          </a:xfrm>
        </p:spPr>
        <p:txBody>
          <a:bodyPr>
            <a:normAutofit/>
          </a:bodyPr>
          <a:lstStyle/>
          <a:p>
            <a:r>
              <a:rPr lang="lt-LT" sz="3200" b="1" u="sng" dirty="0"/>
              <a:t>Pieštuku, o ne </a:t>
            </a:r>
            <a:r>
              <a:rPr lang="lt-LT" sz="3200" b="1" u="sng" dirty="0" smtClean="0"/>
              <a:t>juodai rašančiu tušinuku </a:t>
            </a:r>
            <a:r>
              <a:rPr lang="lt-LT" sz="3200" dirty="0"/>
              <a:t>ar netvarkingai, neįskaitomai parašyti kandidatų atsakymai vertinami kaip neteisingi, ne tam skirtoje vietoje parašyti atsakymai visai nevertinami. Kandidatų dalyko brandos egzamino darbai gali būti nevertinami, juose radus necenzūrinių užrašų, piešinių, kitų užrašų ar ženklų, leidžiančių identifikuoti asmenį, ir kt. </a:t>
            </a:r>
            <a:endParaRPr lang="lt-LT" sz="3200" dirty="0" smtClean="0"/>
          </a:p>
          <a:p>
            <a:r>
              <a:rPr lang="lt-LT" sz="3200" dirty="0"/>
              <a:t>Brandos darbo aprašas neteikiamas vertinti, jei patikrinus elektroninio sutapimų atpažinimo sistema, neatitinka teksto sutapimo su kitais šaltiniais  nustatytų procentinių reikalavimų.</a:t>
            </a:r>
          </a:p>
          <a:p>
            <a:endParaRPr lang="lt-LT" dirty="0"/>
          </a:p>
        </p:txBody>
      </p:sp>
    </p:spTree>
    <p:extLst>
      <p:ext uri="{BB962C8B-B14F-4D97-AF65-F5344CB8AC3E}">
        <p14:creationId xmlns:p14="http://schemas.microsoft.com/office/powerpoint/2010/main" val="161718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Rezultatų skelbimas</a:t>
            </a:r>
            <a:endParaRPr lang="lt-LT" dirty="0"/>
          </a:p>
        </p:txBody>
      </p:sp>
      <p:sp>
        <p:nvSpPr>
          <p:cNvPr id="3" name="Turinio vietos rezervavimo ženklas 2"/>
          <p:cNvSpPr>
            <a:spLocks noGrp="1"/>
          </p:cNvSpPr>
          <p:nvPr>
            <p:ph idx="1"/>
          </p:nvPr>
        </p:nvSpPr>
        <p:spPr>
          <a:xfrm>
            <a:off x="261764" y="1701800"/>
            <a:ext cx="11665295" cy="4967560"/>
          </a:xfrm>
        </p:spPr>
        <p:txBody>
          <a:bodyPr>
            <a:normAutofit/>
          </a:bodyPr>
          <a:lstStyle/>
          <a:p>
            <a:r>
              <a:rPr lang="lt-LT" sz="3200" dirty="0" smtClean="0"/>
              <a:t>127. Pasibaigus </a:t>
            </a:r>
            <a:r>
              <a:rPr lang="lt-LT" sz="3200" b="1" dirty="0" smtClean="0"/>
              <a:t>lietuvių kalbos ir literatūros mokykliniam brandos egzaminui </a:t>
            </a:r>
            <a:r>
              <a:rPr lang="lt-LT" sz="3200" dirty="0" smtClean="0"/>
              <a:t>rezultatai skelbiami per </a:t>
            </a:r>
            <a:r>
              <a:rPr lang="lt-LT" sz="3200" b="1" dirty="0" smtClean="0"/>
              <a:t>trylika darbo dienų</a:t>
            </a:r>
            <a:r>
              <a:rPr lang="lt-LT" sz="3200" dirty="0" smtClean="0"/>
              <a:t>. Pakartotinės sesijos rezultatai paskelbiami pasibaigus lietuvių kalbos ir literatūros mokykliniam brandos egzaminui – per keturias darbo dienas.</a:t>
            </a:r>
            <a:endParaRPr lang="lt-LT" sz="3200" dirty="0"/>
          </a:p>
        </p:txBody>
      </p:sp>
    </p:spTree>
    <p:extLst>
      <p:ext uri="{BB962C8B-B14F-4D97-AF65-F5344CB8AC3E}">
        <p14:creationId xmlns:p14="http://schemas.microsoft.com/office/powerpoint/2010/main" val="43908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117309" y="76200"/>
            <a:ext cx="10157354" cy="2056656"/>
          </a:xfrm>
        </p:spPr>
        <p:txBody>
          <a:bodyPr>
            <a:normAutofit/>
          </a:bodyPr>
          <a:lstStyle/>
          <a:p>
            <a:r>
              <a:rPr lang="lt-LT" sz="3600" b="1" dirty="0"/>
              <a:t>APELIACIJOS DĖL VALSTYBINIŲ BRANDOS EGZAMINŲ VERTINIMŲ</a:t>
            </a:r>
            <a:r>
              <a:rPr lang="lt-LT" dirty="0"/>
              <a:t/>
            </a:r>
            <a:br>
              <a:rPr lang="lt-LT" dirty="0"/>
            </a:br>
            <a:endParaRPr lang="lt-LT" dirty="0"/>
          </a:p>
        </p:txBody>
      </p:sp>
      <p:sp>
        <p:nvSpPr>
          <p:cNvPr id="3" name="Turinio vietos rezervavimo ženklas 2"/>
          <p:cNvSpPr>
            <a:spLocks noGrp="1"/>
          </p:cNvSpPr>
          <p:nvPr>
            <p:ph idx="1"/>
          </p:nvPr>
        </p:nvSpPr>
        <p:spPr>
          <a:xfrm>
            <a:off x="477788" y="2204864"/>
            <a:ext cx="11377264" cy="4608512"/>
          </a:xfrm>
        </p:spPr>
        <p:txBody>
          <a:bodyPr>
            <a:normAutofit/>
          </a:bodyPr>
          <a:lstStyle/>
          <a:p>
            <a:r>
              <a:rPr lang="lt-LT" sz="3600" dirty="0" smtClean="0"/>
              <a:t>130. Apeliacijos metu darbas peržiūrimas ir vertinamas iš naujo. Kandidatai apeliacijas gali pateikti mokyklos direktoriui </a:t>
            </a:r>
            <a:r>
              <a:rPr lang="lt-LT" sz="3600" b="1" dirty="0" smtClean="0"/>
              <a:t>per dvi darbo dienas nuo valstybinio brandos egzamino rezultatų paskelbimo dienos.</a:t>
            </a:r>
            <a:r>
              <a:rPr lang="lt-LT" sz="3600" dirty="0" smtClean="0"/>
              <a:t> Atsakingas asmuo duomenų perdavimo sistemoje KELTAS užpildo apeliacijų teikimo formą.</a:t>
            </a:r>
            <a:endParaRPr lang="lt-LT" sz="3600" dirty="0"/>
          </a:p>
        </p:txBody>
      </p:sp>
    </p:spTree>
    <p:extLst>
      <p:ext uri="{BB962C8B-B14F-4D97-AF65-F5344CB8AC3E}">
        <p14:creationId xmlns:p14="http://schemas.microsoft.com/office/powerpoint/2010/main" val="101615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93812" y="642919"/>
            <a:ext cx="11233248" cy="6215081"/>
          </a:xfrm>
        </p:spPr>
        <p:txBody>
          <a:bodyPr>
            <a:normAutofit/>
          </a:bodyPr>
          <a:lstStyle/>
          <a:p>
            <a:r>
              <a:rPr lang="lt-LT" sz="3600" dirty="0" smtClean="0"/>
              <a:t>131. Apeliacijos, nelygu jų skaičius, išnagrinėjamos per 2–3 savaites po to, kai rezultatai paskelbti, bet ne vėliau kaip iki einamųjų metų liepos 20 dienos.</a:t>
            </a:r>
            <a:endParaRPr lang="lt-LT" sz="3600" dirty="0"/>
          </a:p>
        </p:txBody>
      </p:sp>
    </p:spTree>
    <p:extLst>
      <p:ext uri="{BB962C8B-B14F-4D97-AF65-F5344CB8AC3E}">
        <p14:creationId xmlns:p14="http://schemas.microsoft.com/office/powerpoint/2010/main" val="341611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Autofit/>
          </a:bodyPr>
          <a:lstStyle/>
          <a:p>
            <a:r>
              <a:rPr lang="lt-LT" sz="3600" b="1" dirty="0">
                <a:solidFill>
                  <a:srgbClr val="000000"/>
                </a:solidFill>
                <a:latin typeface="Times New Roman"/>
                <a:ea typeface="Times New Roman"/>
              </a:rPr>
              <a:t>APELIACIJOS DĖL MOKYKLINIŲ BRANDOS EGZAMINŲ VERTINIMŲ</a:t>
            </a:r>
            <a:endParaRPr lang="lt-LT" sz="3600" dirty="0"/>
          </a:p>
        </p:txBody>
      </p:sp>
      <p:sp>
        <p:nvSpPr>
          <p:cNvPr id="3" name="Turinio vietos rezervavimo ženklas 2"/>
          <p:cNvSpPr>
            <a:spLocks noGrp="1"/>
          </p:cNvSpPr>
          <p:nvPr>
            <p:ph idx="1"/>
          </p:nvPr>
        </p:nvSpPr>
        <p:spPr>
          <a:xfrm>
            <a:off x="261764" y="1772816"/>
            <a:ext cx="11593288" cy="4968552"/>
          </a:xfrm>
        </p:spPr>
        <p:txBody>
          <a:bodyPr>
            <a:normAutofit/>
          </a:bodyPr>
          <a:lstStyle/>
          <a:p>
            <a:r>
              <a:rPr lang="lt-LT" sz="3200" dirty="0"/>
              <a:t>Apeliacijoms dėl lietuvių kalbos ir literatūros mokyklinio brandos </a:t>
            </a:r>
            <a:r>
              <a:rPr lang="lt-LT" sz="3200" dirty="0" smtClean="0"/>
              <a:t>egzamino kandidatų </a:t>
            </a:r>
            <a:r>
              <a:rPr lang="lt-LT" sz="3200" dirty="0"/>
              <a:t>darbams pakartotinai vertinti bazinėje mokykloje sudaroma Mokyklinio brandos egzamino įvertinimo apeliacinė </a:t>
            </a:r>
            <a:r>
              <a:rPr lang="lt-LT" sz="3200" dirty="0" smtClean="0"/>
              <a:t>komisija. </a:t>
            </a:r>
          </a:p>
          <a:p>
            <a:r>
              <a:rPr lang="lt-LT" sz="3200" dirty="0" smtClean="0"/>
              <a:t>Apeliacijų </a:t>
            </a:r>
            <a:r>
              <a:rPr lang="lt-LT" sz="3200" dirty="0"/>
              <a:t>dėl </a:t>
            </a:r>
            <a:r>
              <a:rPr lang="lt-LT" sz="3200" dirty="0" smtClean="0"/>
              <a:t>mokyklinių </a:t>
            </a:r>
            <a:r>
              <a:rPr lang="lt-LT" sz="3200" dirty="0"/>
              <a:t>technologijų ir menų brandos egzaminų neteikiama.</a:t>
            </a:r>
          </a:p>
          <a:p>
            <a:endParaRPr lang="lt-LT" dirty="0"/>
          </a:p>
        </p:txBody>
      </p:sp>
    </p:spTree>
    <p:extLst>
      <p:ext uri="{BB962C8B-B14F-4D97-AF65-F5344CB8AC3E}">
        <p14:creationId xmlns:p14="http://schemas.microsoft.com/office/powerpoint/2010/main" val="53995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05780" y="836712"/>
            <a:ext cx="11521280" cy="5904656"/>
          </a:xfrm>
        </p:spPr>
        <p:txBody>
          <a:bodyPr/>
          <a:lstStyle/>
          <a:p>
            <a:r>
              <a:rPr lang="lt-LT" sz="3600" dirty="0" smtClean="0"/>
              <a:t>136. Kandidatai </a:t>
            </a:r>
            <a:r>
              <a:rPr lang="lt-LT" sz="3600" dirty="0"/>
              <a:t>pagrindinės sesijos </a:t>
            </a:r>
            <a:r>
              <a:rPr lang="lt-LT" sz="3600" b="1" dirty="0"/>
              <a:t>apeliacijas mokyklos vadovui gali pateikti per tris darbo dienas, pakartotinės sesijos – per vieną darbo dieną po to, kai buvo paskelbti dalyko brandos egzamino rezultatai.</a:t>
            </a:r>
            <a:endParaRPr lang="lt-LT" sz="3600" b="1" dirty="0" smtClean="0"/>
          </a:p>
          <a:p>
            <a:r>
              <a:rPr lang="lt-LT" sz="3600" dirty="0"/>
              <a:t>        137.  Kandidatams leidžiama susipažinti su darbais dalyvaujant mokyklos atstovui.</a:t>
            </a:r>
          </a:p>
          <a:p>
            <a:endParaRPr lang="lt-LT" dirty="0"/>
          </a:p>
        </p:txBody>
      </p:sp>
    </p:spTree>
    <p:extLst>
      <p:ext uri="{BB962C8B-B14F-4D97-AF65-F5344CB8AC3E}">
        <p14:creationId xmlns:p14="http://schemas.microsoft.com/office/powerpoint/2010/main" val="54000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549796" y="764704"/>
            <a:ext cx="10724867" cy="5407496"/>
          </a:xfrm>
        </p:spPr>
        <p:txBody>
          <a:bodyPr>
            <a:normAutofit/>
          </a:bodyPr>
          <a:lstStyle/>
          <a:p>
            <a:r>
              <a:rPr lang="lt-LT" sz="4400" dirty="0"/>
              <a:t>141. Pagrindinės sesijos apeliacijos išnagrinėjamos </a:t>
            </a:r>
            <a:r>
              <a:rPr lang="lt-LT" sz="4400" b="1" dirty="0"/>
              <a:t>per penkias darbo dienas</a:t>
            </a:r>
            <a:r>
              <a:rPr lang="lt-LT" sz="4400" dirty="0"/>
              <a:t>, pakartotinės sesijos – per </a:t>
            </a:r>
            <a:r>
              <a:rPr lang="lt-LT" sz="4400" b="1" dirty="0"/>
              <a:t>tris darbo dienas </a:t>
            </a:r>
            <a:r>
              <a:rPr lang="lt-LT" sz="4400" dirty="0"/>
              <a:t>po to, kai buvo paskelbti dalyko brandos egzamino rezultatai.</a:t>
            </a:r>
          </a:p>
          <a:p>
            <a:endParaRPr lang="lt-LT" sz="4400" dirty="0"/>
          </a:p>
        </p:txBody>
      </p:sp>
    </p:spTree>
    <p:extLst>
      <p:ext uri="{BB962C8B-B14F-4D97-AF65-F5344CB8AC3E}">
        <p14:creationId xmlns:p14="http://schemas.microsoft.com/office/powerpoint/2010/main" val="301242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b="1" dirty="0" smtClean="0">
                <a:solidFill>
                  <a:srgbClr val="000000"/>
                </a:solidFill>
                <a:latin typeface="Times New Roman"/>
                <a:ea typeface="Times New Roman"/>
              </a:rPr>
              <a:t> ATSAKOMYBĖ</a:t>
            </a:r>
            <a:r>
              <a:rPr lang="lt-LT" dirty="0" smtClean="0">
                <a:latin typeface="Times New Roman"/>
                <a:ea typeface="Times New Roman"/>
              </a:rPr>
              <a:t/>
            </a:r>
            <a:br>
              <a:rPr lang="lt-LT" dirty="0" smtClean="0">
                <a:latin typeface="Times New Roman"/>
                <a:ea typeface="Times New Roman"/>
              </a:rPr>
            </a:br>
            <a:endParaRPr lang="lt-LT" dirty="0"/>
          </a:p>
        </p:txBody>
      </p:sp>
      <p:sp>
        <p:nvSpPr>
          <p:cNvPr id="3" name="Turinio vietos rezervavimo ženklas 2"/>
          <p:cNvSpPr>
            <a:spLocks noGrp="1"/>
          </p:cNvSpPr>
          <p:nvPr>
            <p:ph idx="1"/>
          </p:nvPr>
        </p:nvSpPr>
        <p:spPr>
          <a:xfrm>
            <a:off x="261764" y="836712"/>
            <a:ext cx="11665296" cy="6021288"/>
          </a:xfrm>
        </p:spPr>
        <p:txBody>
          <a:bodyPr>
            <a:normAutofit/>
          </a:bodyPr>
          <a:lstStyle/>
          <a:p>
            <a:pPr algn="just"/>
            <a:r>
              <a:rPr lang="lt-LT" dirty="0" smtClean="0">
                <a:solidFill>
                  <a:srgbClr val="000000"/>
                </a:solidFill>
                <a:latin typeface="Times New Roman"/>
                <a:ea typeface="Times New Roman"/>
              </a:rPr>
              <a:t>149. </a:t>
            </a:r>
            <a:r>
              <a:rPr lang="lt-LT" sz="2800" dirty="0" smtClean="0">
                <a:solidFill>
                  <a:srgbClr val="000000"/>
                </a:solidFill>
                <a:latin typeface="Times New Roman"/>
                <a:ea typeface="Times New Roman"/>
              </a:rPr>
              <a:t>Pasakinėjantys, besistengiantys gauti neleistinos pagalbos, besinaudojantys draudžiamomis priemonėmis, nevykdantys brandos egzamino vykdytojo nurodymų ar kitaip egzamino vykdymo tvarką pažeidžiantys (vietoj savęs leido egzaminą laikyti kitam asmeniui pažeisdami brandos egzamino tvarką, sąmoningai pakenkė kitiems kandidatams, įsinešė į brandos egzamino patalpą mobiliojo ryšio ir kitas informacijos perdavimo ar priėmimo priemones ir kt.) kandidatai šalinami iš dalyko brandos egzamino vykdymo patalpos. Sprendimą dėl šalinimo priima vykdytojas. Vykdytojas, pašalinęs kandidatą iš brandos egzamino už jo vykdymo tvarkos pažeidimus, apie tai pažymi vykdymo protokole, kandidato darbo (atsakymo lapo) viršelyje ir surašo laisvos formos aktą; pašalinto kandidato darbo paskutiniame puslapyje vyresnysis vykdytojas įrašo „Siūloma darbo nevertinti. Pagrindas: Aktas“ ir pasirašo. Pašalinto iš valstybinio brandos egzamino kandidato darbas kartu su visų kandidatų darbais dedamas į voką.</a:t>
            </a:r>
            <a:endParaRPr lang="lt-LT" sz="2800" dirty="0" smtClean="0">
              <a:latin typeface="Times New Roman"/>
              <a:ea typeface="Times New Roman"/>
            </a:endParaRPr>
          </a:p>
          <a:p>
            <a:endParaRPr lang="lt-LT" dirty="0"/>
          </a:p>
        </p:txBody>
      </p:sp>
    </p:spTree>
    <p:extLst>
      <p:ext uri="{BB962C8B-B14F-4D97-AF65-F5344CB8AC3E}">
        <p14:creationId xmlns:p14="http://schemas.microsoft.com/office/powerpoint/2010/main" val="375004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05780" y="980728"/>
            <a:ext cx="11449272" cy="5877272"/>
          </a:xfrm>
        </p:spPr>
        <p:txBody>
          <a:bodyPr>
            <a:normAutofit/>
          </a:bodyPr>
          <a:lstStyle/>
          <a:p>
            <a:r>
              <a:rPr lang="lt-LT" sz="4000" dirty="0" smtClean="0">
                <a:solidFill>
                  <a:srgbClr val="000000"/>
                </a:solidFill>
                <a:latin typeface="Times New Roman"/>
                <a:ea typeface="Times New Roman"/>
              </a:rPr>
              <a:t>150. Kandidatams, išskyrus rašymo (pieštukus, </a:t>
            </a:r>
            <a:r>
              <a:rPr lang="lt-LT" sz="4000" b="1" dirty="0" smtClean="0">
                <a:solidFill>
                  <a:srgbClr val="000000"/>
                </a:solidFill>
                <a:latin typeface="Times New Roman"/>
                <a:ea typeface="Times New Roman"/>
              </a:rPr>
              <a:t>juoda spalva rašančius tušinukus</a:t>
            </a:r>
            <a:r>
              <a:rPr lang="lt-LT" sz="4000" dirty="0" smtClean="0">
                <a:solidFill>
                  <a:srgbClr val="000000"/>
                </a:solidFill>
                <a:latin typeface="Times New Roman"/>
                <a:ea typeface="Times New Roman"/>
              </a:rPr>
              <a:t>) ir dalyko brandos egzamino vykdymo instrukcijoje nurodytas priemones, draudžiama į brandos egzamino patalpą įsinešti asmeninių daiktų (pvz., mobilųjį telefoną). Asmeniniai daiktai paliekami nurodytoje patalpoje.</a:t>
            </a:r>
            <a:endParaRPr lang="lt-LT" sz="4000" dirty="0" smtClean="0">
              <a:latin typeface="Times New Roman"/>
              <a:ea typeface="Times New Roman"/>
            </a:endParaRPr>
          </a:p>
          <a:p>
            <a:endParaRPr lang="lt-LT" sz="4000" dirty="0"/>
          </a:p>
        </p:txBody>
      </p:sp>
    </p:spTree>
    <p:extLst>
      <p:ext uri="{BB962C8B-B14F-4D97-AF65-F5344CB8AC3E}">
        <p14:creationId xmlns:p14="http://schemas.microsoft.com/office/powerpoint/2010/main" val="65865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979612" y="571481"/>
            <a:ext cx="8229600" cy="5554683"/>
          </a:xfrm>
        </p:spPr>
        <p:txBody>
          <a:bodyPr>
            <a:normAutofit/>
          </a:bodyPr>
          <a:lstStyle/>
          <a:p>
            <a:pPr>
              <a:buNone/>
            </a:pPr>
            <a:r>
              <a:rPr lang="lt-LT" sz="4000" b="1" dirty="0"/>
              <a:t>    </a:t>
            </a:r>
          </a:p>
          <a:p>
            <a:pPr>
              <a:buNone/>
            </a:pPr>
            <a:r>
              <a:rPr lang="lt-LT" sz="4000" b="1" dirty="0"/>
              <a:t>	Mokinys brandos atestatui gauti privalo išlaikyti lietuvių kalbos ir literatūros brandos egzaminą ir dar vieno dalyko brandos egzaminą ar brandos darbą. </a:t>
            </a:r>
          </a:p>
          <a:p>
            <a:endParaRPr lang="lt-LT" dirty="0"/>
          </a:p>
          <a:p>
            <a:endParaRPr lang="lt-LT" dirty="0"/>
          </a:p>
        </p:txBody>
      </p:sp>
    </p:spTree>
    <p:extLst>
      <p:ext uri="{BB962C8B-B14F-4D97-AF65-F5344CB8AC3E}">
        <p14:creationId xmlns:p14="http://schemas.microsoft.com/office/powerpoint/2010/main" val="238132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61764" y="0"/>
            <a:ext cx="10404648" cy="836712"/>
          </a:xfrm>
        </p:spPr>
        <p:txBody>
          <a:bodyPr>
            <a:noAutofit/>
          </a:bodyPr>
          <a:lstStyle/>
          <a:p>
            <a:r>
              <a:rPr lang="lt-LT" sz="3200" dirty="0" err="1">
                <a:hlinkClick r:id="rId2"/>
              </a:rPr>
              <a:t>Kriterinis</a:t>
            </a:r>
            <a:r>
              <a:rPr lang="lt-LT" sz="3200" dirty="0">
                <a:hlinkClick r:id="rId2"/>
              </a:rPr>
              <a:t> valstybinių brandos egzaminų vertinimas</a:t>
            </a:r>
            <a:endParaRPr lang="lt-LT" sz="3200" dirty="0"/>
          </a:p>
        </p:txBody>
      </p:sp>
      <p:sp>
        <p:nvSpPr>
          <p:cNvPr id="3" name="Turinio vietos rezervavimo ženklas 2"/>
          <p:cNvSpPr>
            <a:spLocks noGrp="1"/>
          </p:cNvSpPr>
          <p:nvPr>
            <p:ph idx="1"/>
          </p:nvPr>
        </p:nvSpPr>
        <p:spPr>
          <a:xfrm>
            <a:off x="261764" y="1340768"/>
            <a:ext cx="11593288" cy="5517232"/>
          </a:xfrm>
        </p:spPr>
        <p:txBody>
          <a:bodyPr>
            <a:normAutofit fontScale="92500" lnSpcReduction="20000"/>
          </a:bodyPr>
          <a:lstStyle/>
          <a:p>
            <a:r>
              <a:rPr lang="lt-LT" dirty="0" smtClean="0"/>
              <a:t> </a:t>
            </a:r>
            <a:r>
              <a:rPr lang="lt-LT" dirty="0" err="1" smtClean="0"/>
              <a:t>Kriterinis</a:t>
            </a:r>
            <a:r>
              <a:rPr lang="lt-LT" dirty="0" smtClean="0"/>
              <a:t> vertinimas reiškia, kad kiekvieno dalyko egzamino rezultatui apskaičiuoti yra nustatyti trys pasiekimų lygiai – patenkinamas, pagrindinis ir aukštesnysis.</a:t>
            </a:r>
          </a:p>
          <a:p>
            <a:r>
              <a:rPr lang="lt-LT" dirty="0" smtClean="0"/>
              <a:t>     Visų valstybinių brandos egzaminų atsakymų lapuose rašomas įvertinimas taškais. Rezultatų skelbimo sistemoje demonstruojamas mokinio įvertinimas taškais ir balais. Įvertinimas taškais ir balais skiriasi. Pavyzdžiui, skiriant šimto balų įvertinimą, pakanka surinkti 93 proc. užduoties taškų. Egzaminų rezultatų konvertavimas iš taškų į balus yra reikalingas dėl dviejų pagrindinių priežasčių:</a:t>
            </a:r>
          </a:p>
          <a:p>
            <a:r>
              <a:rPr lang="lt-LT" dirty="0" smtClean="0"/>
              <a:t>Skirtingi egzaminai turi skirtingą užduoties taškų sumą ir skirtingas pasiekimų lygių ribas. Pasiekimų lygių ribos taškais yra preliminarios ir gali būti koreguojamos, atsižvelgiant į einamųjų ir ankstesnių metų VBE rezultatus. Koregavimo tikslas – užtikrinti egzaminų įvertinimų balais palyginamumą tarp skirtingų metų ir skirtingų dalykų VBE.</a:t>
            </a:r>
          </a:p>
          <a:p>
            <a:r>
              <a:rPr lang="lt-LT" dirty="0" smtClean="0"/>
              <a:t>Valstybinių brandos egzaminų rezultatai yra naudojami stoti į Lietuvos aukštąsias mokyklas. Rezultatų konvertavimas pagal </a:t>
            </a:r>
            <a:r>
              <a:rPr lang="lt-LT" dirty="0" err="1" smtClean="0"/>
              <a:t>kriterinio</a:t>
            </a:r>
            <a:r>
              <a:rPr lang="lt-LT" dirty="0" smtClean="0"/>
              <a:t> vertinimo principus užtikrina vienodą egzaminų svorį, skaičiuojant stojimo konkursinį balą (visų egzaminų patenkinamą, pagrindinį ir aukštesnįjį pasiekimų lygį atitinkantys balai yra vienodi ir nekoreguojami).</a:t>
            </a:r>
          </a:p>
          <a:p>
            <a:endParaRPr lang="lt-LT" dirty="0"/>
          </a:p>
        </p:txBody>
      </p:sp>
    </p:spTree>
    <p:extLst>
      <p:ext uri="{BB962C8B-B14F-4D97-AF65-F5344CB8AC3E}">
        <p14:creationId xmlns:p14="http://schemas.microsoft.com/office/powerpoint/2010/main" val="122526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17309" y="836712"/>
            <a:ext cx="10157354" cy="636488"/>
          </a:xfrm>
        </p:spPr>
        <p:txBody>
          <a:bodyPr>
            <a:normAutofit fontScale="90000"/>
          </a:bodyPr>
          <a:lstStyle/>
          <a:p>
            <a:r>
              <a:rPr lang="lt-LT" dirty="0" smtClean="0"/>
              <a:t>Valstybinių brandos egzaminų vertinimo skalė (išskyrus užsienio kalbas)</a:t>
            </a:r>
            <a:endParaRPr lang="lt-LT" dirty="0"/>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3926514353"/>
              </p:ext>
            </p:extLst>
          </p:nvPr>
        </p:nvGraphicFramePr>
        <p:xfrm>
          <a:off x="333772" y="1701800"/>
          <a:ext cx="11521281" cy="5039569"/>
        </p:xfrm>
        <a:graphic>
          <a:graphicData uri="http://schemas.openxmlformats.org/drawingml/2006/table">
            <a:tbl>
              <a:tblPr firstRow="1" bandRow="1">
                <a:tableStyleId>{8799B23B-EC83-4686-B30A-512413B5E67A}</a:tableStyleId>
              </a:tblPr>
              <a:tblGrid>
                <a:gridCol w="3312368">
                  <a:extLst>
                    <a:ext uri="{9D8B030D-6E8A-4147-A177-3AD203B41FA5}">
                      <a16:colId xmlns:a16="http://schemas.microsoft.com/office/drawing/2014/main" val="39525456"/>
                    </a:ext>
                  </a:extLst>
                </a:gridCol>
                <a:gridCol w="4368486">
                  <a:extLst>
                    <a:ext uri="{9D8B030D-6E8A-4147-A177-3AD203B41FA5}">
                      <a16:colId xmlns:a16="http://schemas.microsoft.com/office/drawing/2014/main" val="2086275297"/>
                    </a:ext>
                  </a:extLst>
                </a:gridCol>
                <a:gridCol w="3840427">
                  <a:extLst>
                    <a:ext uri="{9D8B030D-6E8A-4147-A177-3AD203B41FA5}">
                      <a16:colId xmlns:a16="http://schemas.microsoft.com/office/drawing/2014/main" val="4088944583"/>
                    </a:ext>
                  </a:extLst>
                </a:gridCol>
              </a:tblGrid>
              <a:tr h="973005">
                <a:tc>
                  <a:txBody>
                    <a:bodyPr/>
                    <a:lstStyle/>
                    <a:p>
                      <a:r>
                        <a:rPr lang="lt-LT" sz="3600" dirty="0" smtClean="0"/>
                        <a:t>Rezultatas </a:t>
                      </a:r>
                      <a:endParaRPr lang="lt-LT" sz="3600" dirty="0"/>
                    </a:p>
                  </a:txBody>
                  <a:tcPr/>
                </a:tc>
                <a:tc>
                  <a:txBody>
                    <a:bodyPr/>
                    <a:lstStyle/>
                    <a:p>
                      <a:r>
                        <a:rPr lang="lt-LT" sz="3600" dirty="0" smtClean="0"/>
                        <a:t>Pasiekimų lygis</a:t>
                      </a:r>
                      <a:endParaRPr lang="lt-LT" sz="3600" dirty="0"/>
                    </a:p>
                  </a:txBody>
                  <a:tcPr/>
                </a:tc>
                <a:tc>
                  <a:txBody>
                    <a:bodyPr/>
                    <a:lstStyle/>
                    <a:p>
                      <a:r>
                        <a:rPr lang="lt-LT" sz="3600" dirty="0" smtClean="0"/>
                        <a:t>Balai </a:t>
                      </a:r>
                      <a:endParaRPr lang="lt-LT" sz="3600" dirty="0"/>
                    </a:p>
                  </a:txBody>
                  <a:tcPr/>
                </a:tc>
                <a:extLst>
                  <a:ext uri="{0D108BD9-81ED-4DB2-BD59-A6C34878D82A}">
                    <a16:rowId xmlns:a16="http://schemas.microsoft.com/office/drawing/2014/main" val="3602893273"/>
                  </a:ext>
                </a:extLst>
              </a:tr>
              <a:tr h="973005">
                <a:tc rowSpan="3">
                  <a:txBody>
                    <a:bodyPr/>
                    <a:lstStyle/>
                    <a:p>
                      <a:pPr algn="ctr"/>
                      <a:r>
                        <a:rPr lang="lt-LT" sz="3600" b="1" dirty="0" smtClean="0"/>
                        <a:t>Išlaikyta </a:t>
                      </a:r>
                      <a:endParaRPr lang="lt-LT" sz="3600" b="1" dirty="0"/>
                    </a:p>
                  </a:txBody>
                  <a:tcPr/>
                </a:tc>
                <a:tc>
                  <a:txBody>
                    <a:bodyPr/>
                    <a:lstStyle/>
                    <a:p>
                      <a:pPr algn="ctr"/>
                      <a:r>
                        <a:rPr lang="lt-LT" sz="3600" b="1" dirty="0" smtClean="0"/>
                        <a:t>aukštesnysis</a:t>
                      </a:r>
                      <a:endParaRPr lang="lt-LT" sz="3600" b="1" dirty="0"/>
                    </a:p>
                  </a:txBody>
                  <a:tcPr/>
                </a:tc>
                <a:tc>
                  <a:txBody>
                    <a:bodyPr/>
                    <a:lstStyle/>
                    <a:p>
                      <a:pPr algn="ctr"/>
                      <a:r>
                        <a:rPr lang="lt-LT" sz="3600" b="1" dirty="0" smtClean="0"/>
                        <a:t>86-100</a:t>
                      </a:r>
                      <a:endParaRPr lang="lt-LT" sz="3600" b="1" dirty="0"/>
                    </a:p>
                  </a:txBody>
                  <a:tcPr/>
                </a:tc>
                <a:extLst>
                  <a:ext uri="{0D108BD9-81ED-4DB2-BD59-A6C34878D82A}">
                    <a16:rowId xmlns:a16="http://schemas.microsoft.com/office/drawing/2014/main" val="1820190445"/>
                  </a:ext>
                </a:extLst>
              </a:tr>
              <a:tr h="973005">
                <a:tc vMerge="1">
                  <a:txBody>
                    <a:bodyPr/>
                    <a:lstStyle/>
                    <a:p>
                      <a:endParaRPr lang="lt-LT"/>
                    </a:p>
                  </a:txBody>
                  <a:tcPr/>
                </a:tc>
                <a:tc>
                  <a:txBody>
                    <a:bodyPr/>
                    <a:lstStyle/>
                    <a:p>
                      <a:pPr algn="ctr"/>
                      <a:r>
                        <a:rPr lang="lt-LT" sz="3600" b="1" dirty="0" smtClean="0"/>
                        <a:t>pagrindinis</a:t>
                      </a:r>
                      <a:endParaRPr lang="lt-LT" sz="3600" b="1" dirty="0"/>
                    </a:p>
                  </a:txBody>
                  <a:tcPr/>
                </a:tc>
                <a:tc>
                  <a:txBody>
                    <a:bodyPr/>
                    <a:lstStyle/>
                    <a:p>
                      <a:pPr algn="ctr"/>
                      <a:r>
                        <a:rPr lang="lt-LT" sz="3600" b="1" dirty="0" smtClean="0"/>
                        <a:t>36-85</a:t>
                      </a:r>
                      <a:endParaRPr lang="lt-LT" sz="3600" b="1" dirty="0"/>
                    </a:p>
                  </a:txBody>
                  <a:tcPr/>
                </a:tc>
                <a:extLst>
                  <a:ext uri="{0D108BD9-81ED-4DB2-BD59-A6C34878D82A}">
                    <a16:rowId xmlns:a16="http://schemas.microsoft.com/office/drawing/2014/main" val="2160510868"/>
                  </a:ext>
                </a:extLst>
              </a:tr>
              <a:tr h="973005">
                <a:tc vMerge="1">
                  <a:txBody>
                    <a:bodyPr/>
                    <a:lstStyle/>
                    <a:p>
                      <a:endParaRPr lang="lt-LT"/>
                    </a:p>
                  </a:txBody>
                  <a:tcPr/>
                </a:tc>
                <a:tc>
                  <a:txBody>
                    <a:bodyPr/>
                    <a:lstStyle/>
                    <a:p>
                      <a:pPr algn="ctr"/>
                      <a:r>
                        <a:rPr lang="lt-LT" sz="3600" b="1" dirty="0" smtClean="0"/>
                        <a:t>patenkinamas</a:t>
                      </a:r>
                      <a:endParaRPr lang="lt-LT" sz="3600" b="1" dirty="0"/>
                    </a:p>
                  </a:txBody>
                  <a:tcPr/>
                </a:tc>
                <a:tc>
                  <a:txBody>
                    <a:bodyPr/>
                    <a:lstStyle/>
                    <a:p>
                      <a:pPr algn="ctr"/>
                      <a:r>
                        <a:rPr lang="lt-LT" sz="3600" b="1" dirty="0" smtClean="0"/>
                        <a:t>16-35</a:t>
                      </a:r>
                      <a:endParaRPr lang="lt-LT" sz="3600" b="1" dirty="0"/>
                    </a:p>
                  </a:txBody>
                  <a:tcPr/>
                </a:tc>
                <a:extLst>
                  <a:ext uri="{0D108BD9-81ED-4DB2-BD59-A6C34878D82A}">
                    <a16:rowId xmlns:a16="http://schemas.microsoft.com/office/drawing/2014/main" val="400777328"/>
                  </a:ext>
                </a:extLst>
              </a:tr>
              <a:tr h="1147549">
                <a:tc>
                  <a:txBody>
                    <a:bodyPr/>
                    <a:lstStyle/>
                    <a:p>
                      <a:pPr algn="ctr"/>
                      <a:r>
                        <a:rPr lang="lt-LT" sz="3600" b="1" dirty="0" smtClean="0"/>
                        <a:t>Neišlaikyta </a:t>
                      </a:r>
                      <a:endParaRPr lang="lt-LT" sz="3600" b="1" dirty="0"/>
                    </a:p>
                  </a:txBody>
                  <a:tcPr/>
                </a:tc>
                <a:tc>
                  <a:txBody>
                    <a:bodyPr/>
                    <a:lstStyle/>
                    <a:p>
                      <a:pPr algn="ctr"/>
                      <a:r>
                        <a:rPr lang="lt-LT" sz="3600" b="1" dirty="0" smtClean="0"/>
                        <a:t>nepatenkinamas</a:t>
                      </a:r>
                      <a:endParaRPr lang="lt-LT" sz="3600" b="1" dirty="0"/>
                    </a:p>
                  </a:txBody>
                  <a:tcPr/>
                </a:tc>
                <a:tc>
                  <a:txBody>
                    <a:bodyPr/>
                    <a:lstStyle/>
                    <a:p>
                      <a:pPr algn="ctr"/>
                      <a:r>
                        <a:rPr lang="lt-LT" sz="3600" b="1" dirty="0" smtClean="0"/>
                        <a:t>1-15</a:t>
                      </a:r>
                      <a:endParaRPr lang="lt-LT" sz="3600" b="1" dirty="0"/>
                    </a:p>
                  </a:txBody>
                  <a:tcPr/>
                </a:tc>
                <a:extLst>
                  <a:ext uri="{0D108BD9-81ED-4DB2-BD59-A6C34878D82A}">
                    <a16:rowId xmlns:a16="http://schemas.microsoft.com/office/drawing/2014/main" val="2830525807"/>
                  </a:ext>
                </a:extLst>
              </a:tr>
            </a:tbl>
          </a:graphicData>
        </a:graphic>
      </p:graphicFrame>
    </p:spTree>
    <p:extLst>
      <p:ext uri="{BB962C8B-B14F-4D97-AF65-F5344CB8AC3E}">
        <p14:creationId xmlns:p14="http://schemas.microsoft.com/office/powerpoint/2010/main" val="20974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33772" y="76200"/>
            <a:ext cx="11855053" cy="1624608"/>
          </a:xfrm>
        </p:spPr>
        <p:txBody>
          <a:bodyPr>
            <a:normAutofit/>
          </a:bodyPr>
          <a:lstStyle/>
          <a:p>
            <a:r>
              <a:rPr lang="lt-LT" sz="3600" dirty="0" smtClean="0"/>
              <a:t>Valstybinio užsienio (anglų, prancūzų, rusų, vokiečių) brandos egzamino vertinimo skalė</a:t>
            </a:r>
            <a:endParaRPr lang="lt-LT" sz="3600" dirty="0"/>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2980383084"/>
              </p:ext>
            </p:extLst>
          </p:nvPr>
        </p:nvGraphicFramePr>
        <p:xfrm>
          <a:off x="333772" y="2060851"/>
          <a:ext cx="11593289" cy="4111755"/>
        </p:xfrm>
        <a:graphic>
          <a:graphicData uri="http://schemas.openxmlformats.org/drawingml/2006/table">
            <a:tbl>
              <a:tblPr firstRow="1" bandRow="1">
                <a:tableStyleId>{8799B23B-EC83-4686-B30A-512413B5E67A}</a:tableStyleId>
              </a:tblPr>
              <a:tblGrid>
                <a:gridCol w="2448272">
                  <a:extLst>
                    <a:ext uri="{9D8B030D-6E8A-4147-A177-3AD203B41FA5}">
                      <a16:colId xmlns:a16="http://schemas.microsoft.com/office/drawing/2014/main" val="3012898283"/>
                    </a:ext>
                  </a:extLst>
                </a:gridCol>
                <a:gridCol w="3168352">
                  <a:extLst>
                    <a:ext uri="{9D8B030D-6E8A-4147-A177-3AD203B41FA5}">
                      <a16:colId xmlns:a16="http://schemas.microsoft.com/office/drawing/2014/main" val="2180289871"/>
                    </a:ext>
                  </a:extLst>
                </a:gridCol>
                <a:gridCol w="3672408">
                  <a:extLst>
                    <a:ext uri="{9D8B030D-6E8A-4147-A177-3AD203B41FA5}">
                      <a16:colId xmlns:a16="http://schemas.microsoft.com/office/drawing/2014/main" val="4063923133"/>
                    </a:ext>
                  </a:extLst>
                </a:gridCol>
                <a:gridCol w="2304257">
                  <a:extLst>
                    <a:ext uri="{9D8B030D-6E8A-4147-A177-3AD203B41FA5}">
                      <a16:colId xmlns:a16="http://schemas.microsoft.com/office/drawing/2014/main" val="3179712965"/>
                    </a:ext>
                  </a:extLst>
                </a:gridCol>
              </a:tblGrid>
              <a:tr h="937581">
                <a:tc>
                  <a:txBody>
                    <a:bodyPr/>
                    <a:lstStyle/>
                    <a:p>
                      <a:r>
                        <a:rPr lang="lt-LT" sz="2800" dirty="0" smtClean="0"/>
                        <a:t>Rezultatas </a:t>
                      </a:r>
                      <a:endParaRPr lang="lt-LT" sz="2800" dirty="0"/>
                    </a:p>
                  </a:txBody>
                  <a:tcPr/>
                </a:tc>
                <a:tc>
                  <a:txBody>
                    <a:bodyPr/>
                    <a:lstStyle/>
                    <a:p>
                      <a:r>
                        <a:rPr lang="lt-LT" sz="2800" dirty="0" smtClean="0"/>
                        <a:t>Pasiekimų lygis</a:t>
                      </a:r>
                      <a:endParaRPr lang="lt-LT" sz="2800" dirty="0"/>
                    </a:p>
                  </a:txBody>
                  <a:tcPr/>
                </a:tc>
                <a:tc>
                  <a:txBody>
                    <a:bodyPr/>
                    <a:lstStyle/>
                    <a:p>
                      <a:r>
                        <a:rPr lang="lt-LT" sz="2800" dirty="0" smtClean="0"/>
                        <a:t>Kalbos mokėjimo lygis pagal BEKM</a:t>
                      </a:r>
                      <a:endParaRPr lang="lt-LT" sz="2800" dirty="0"/>
                    </a:p>
                  </a:txBody>
                  <a:tcPr/>
                </a:tc>
                <a:tc>
                  <a:txBody>
                    <a:bodyPr/>
                    <a:lstStyle/>
                    <a:p>
                      <a:r>
                        <a:rPr lang="lt-LT" sz="2800" dirty="0" smtClean="0"/>
                        <a:t>Balai </a:t>
                      </a:r>
                      <a:endParaRPr lang="lt-LT" sz="2800" dirty="0"/>
                    </a:p>
                  </a:txBody>
                  <a:tcPr/>
                </a:tc>
                <a:extLst>
                  <a:ext uri="{0D108BD9-81ED-4DB2-BD59-A6C34878D82A}">
                    <a16:rowId xmlns:a16="http://schemas.microsoft.com/office/drawing/2014/main" val="2266336896"/>
                  </a:ext>
                </a:extLst>
              </a:tr>
              <a:tr h="743098">
                <a:tc rowSpan="3">
                  <a:txBody>
                    <a:bodyPr/>
                    <a:lstStyle/>
                    <a:p>
                      <a:r>
                        <a:rPr lang="lt-LT" sz="2800" b="1" dirty="0" smtClean="0"/>
                        <a:t>Išlaikyta </a:t>
                      </a:r>
                      <a:endParaRPr lang="lt-LT" sz="2800" b="1" dirty="0"/>
                    </a:p>
                  </a:txBody>
                  <a:tcPr/>
                </a:tc>
                <a:tc>
                  <a:txBody>
                    <a:bodyPr/>
                    <a:lstStyle/>
                    <a:p>
                      <a:r>
                        <a:rPr lang="lt-LT" sz="2800" b="1" dirty="0" smtClean="0"/>
                        <a:t>aukštesnysis</a:t>
                      </a:r>
                      <a:endParaRPr lang="lt-LT" sz="2800" b="1" dirty="0"/>
                    </a:p>
                  </a:txBody>
                  <a:tcPr/>
                </a:tc>
                <a:tc rowSpan="2">
                  <a:txBody>
                    <a:bodyPr/>
                    <a:lstStyle/>
                    <a:p>
                      <a:pPr algn="ctr"/>
                      <a:r>
                        <a:rPr lang="lt-LT" sz="2800" b="1" dirty="0" smtClean="0"/>
                        <a:t>B2</a:t>
                      </a:r>
                      <a:endParaRPr lang="lt-LT" sz="2800" b="1" dirty="0"/>
                    </a:p>
                  </a:txBody>
                  <a:tcPr/>
                </a:tc>
                <a:tc>
                  <a:txBody>
                    <a:bodyPr/>
                    <a:lstStyle/>
                    <a:p>
                      <a:pPr algn="ctr"/>
                      <a:r>
                        <a:rPr lang="lt-LT" sz="2800" b="1" dirty="0" smtClean="0"/>
                        <a:t>86-100</a:t>
                      </a:r>
                      <a:endParaRPr lang="lt-LT" sz="2800" b="1" dirty="0"/>
                    </a:p>
                  </a:txBody>
                  <a:tcPr/>
                </a:tc>
                <a:extLst>
                  <a:ext uri="{0D108BD9-81ED-4DB2-BD59-A6C34878D82A}">
                    <a16:rowId xmlns:a16="http://schemas.microsoft.com/office/drawing/2014/main" val="2927922782"/>
                  </a:ext>
                </a:extLst>
              </a:tr>
              <a:tr h="743098">
                <a:tc vMerge="1">
                  <a:txBody>
                    <a:bodyPr/>
                    <a:lstStyle/>
                    <a:p>
                      <a:endParaRPr lang="lt-LT"/>
                    </a:p>
                  </a:txBody>
                  <a:tcPr/>
                </a:tc>
                <a:tc>
                  <a:txBody>
                    <a:bodyPr/>
                    <a:lstStyle/>
                    <a:p>
                      <a:r>
                        <a:rPr lang="lt-LT" sz="2800" b="1" dirty="0" smtClean="0"/>
                        <a:t>pagrindinis</a:t>
                      </a:r>
                      <a:endParaRPr lang="lt-LT" sz="2800" b="1" dirty="0"/>
                    </a:p>
                  </a:txBody>
                  <a:tcPr/>
                </a:tc>
                <a:tc vMerge="1">
                  <a:txBody>
                    <a:bodyPr/>
                    <a:lstStyle/>
                    <a:p>
                      <a:endParaRPr lang="lt-LT" dirty="0"/>
                    </a:p>
                  </a:txBody>
                  <a:tcPr/>
                </a:tc>
                <a:tc>
                  <a:txBody>
                    <a:bodyPr/>
                    <a:lstStyle/>
                    <a:p>
                      <a:pPr algn="ctr"/>
                      <a:r>
                        <a:rPr lang="lt-LT" sz="2800" b="1" dirty="0" smtClean="0"/>
                        <a:t>36-85</a:t>
                      </a:r>
                      <a:endParaRPr lang="lt-LT" sz="2800" b="1" dirty="0"/>
                    </a:p>
                  </a:txBody>
                  <a:tcPr/>
                </a:tc>
                <a:extLst>
                  <a:ext uri="{0D108BD9-81ED-4DB2-BD59-A6C34878D82A}">
                    <a16:rowId xmlns:a16="http://schemas.microsoft.com/office/drawing/2014/main" val="3263626659"/>
                  </a:ext>
                </a:extLst>
              </a:tr>
              <a:tr h="743098">
                <a:tc vMerge="1">
                  <a:txBody>
                    <a:bodyPr/>
                    <a:lstStyle/>
                    <a:p>
                      <a:endParaRPr lang="lt-LT" dirty="0"/>
                    </a:p>
                  </a:txBody>
                  <a:tcPr/>
                </a:tc>
                <a:tc>
                  <a:txBody>
                    <a:bodyPr/>
                    <a:lstStyle/>
                    <a:p>
                      <a:r>
                        <a:rPr lang="lt-LT" sz="2800" b="1" dirty="0" smtClean="0"/>
                        <a:t>patenkinamas</a:t>
                      </a:r>
                      <a:endParaRPr lang="lt-LT" sz="2800" b="1" dirty="0"/>
                    </a:p>
                  </a:txBody>
                  <a:tcPr/>
                </a:tc>
                <a:tc>
                  <a:txBody>
                    <a:bodyPr/>
                    <a:lstStyle/>
                    <a:p>
                      <a:pPr algn="ctr"/>
                      <a:r>
                        <a:rPr lang="lt-LT" sz="2800" b="1" dirty="0" smtClean="0"/>
                        <a:t>B1</a:t>
                      </a:r>
                      <a:endParaRPr lang="lt-LT" sz="2800" b="1" dirty="0"/>
                    </a:p>
                  </a:txBody>
                  <a:tcPr/>
                </a:tc>
                <a:tc>
                  <a:txBody>
                    <a:bodyPr/>
                    <a:lstStyle/>
                    <a:p>
                      <a:pPr algn="ctr"/>
                      <a:r>
                        <a:rPr lang="lt-LT" sz="2800" b="1" dirty="0" smtClean="0"/>
                        <a:t>16-35</a:t>
                      </a:r>
                      <a:endParaRPr lang="lt-LT" sz="2800" b="1" dirty="0"/>
                    </a:p>
                  </a:txBody>
                  <a:tcPr/>
                </a:tc>
                <a:extLst>
                  <a:ext uri="{0D108BD9-81ED-4DB2-BD59-A6C34878D82A}">
                    <a16:rowId xmlns:a16="http://schemas.microsoft.com/office/drawing/2014/main" val="533455953"/>
                  </a:ext>
                </a:extLst>
              </a:tr>
              <a:tr h="937581">
                <a:tc>
                  <a:txBody>
                    <a:bodyPr/>
                    <a:lstStyle/>
                    <a:p>
                      <a:r>
                        <a:rPr lang="lt-LT" sz="2800" b="1" dirty="0" smtClean="0"/>
                        <a:t>Neišlaikyta</a:t>
                      </a:r>
                      <a:endParaRPr lang="lt-LT" sz="2800" b="1" dirty="0"/>
                    </a:p>
                  </a:txBody>
                  <a:tcPr/>
                </a:tc>
                <a:tc>
                  <a:txBody>
                    <a:bodyPr/>
                    <a:lstStyle/>
                    <a:p>
                      <a:r>
                        <a:rPr lang="lt-LT" sz="2800" b="1" dirty="0" smtClean="0"/>
                        <a:t>nepatenkinamas</a:t>
                      </a:r>
                      <a:endParaRPr lang="lt-LT" sz="2800" b="1" dirty="0"/>
                    </a:p>
                  </a:txBody>
                  <a:tcPr/>
                </a:tc>
                <a:tc>
                  <a:txBody>
                    <a:bodyPr/>
                    <a:lstStyle/>
                    <a:p>
                      <a:pPr algn="ctr"/>
                      <a:r>
                        <a:rPr lang="lt-LT" sz="2800" b="1" dirty="0" smtClean="0"/>
                        <a:t>-</a:t>
                      </a:r>
                      <a:endParaRPr lang="lt-LT" sz="2800" b="1" dirty="0"/>
                    </a:p>
                  </a:txBody>
                  <a:tcPr/>
                </a:tc>
                <a:tc>
                  <a:txBody>
                    <a:bodyPr/>
                    <a:lstStyle/>
                    <a:p>
                      <a:pPr algn="ctr"/>
                      <a:r>
                        <a:rPr lang="lt-LT" sz="2800" b="1" dirty="0" smtClean="0"/>
                        <a:t>1-15</a:t>
                      </a:r>
                      <a:endParaRPr lang="lt-LT" sz="2800" b="1" dirty="0"/>
                    </a:p>
                  </a:txBody>
                  <a:tcPr/>
                </a:tc>
                <a:extLst>
                  <a:ext uri="{0D108BD9-81ED-4DB2-BD59-A6C34878D82A}">
                    <a16:rowId xmlns:a16="http://schemas.microsoft.com/office/drawing/2014/main" val="4255106124"/>
                  </a:ext>
                </a:extLst>
              </a:tr>
            </a:tbl>
          </a:graphicData>
        </a:graphic>
      </p:graphicFrame>
    </p:spTree>
    <p:extLst>
      <p:ext uri="{BB962C8B-B14F-4D97-AF65-F5344CB8AC3E}">
        <p14:creationId xmlns:p14="http://schemas.microsoft.com/office/powerpoint/2010/main" val="364994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avadinimas"/>
          <p:cNvSpPr>
            <a:spLocks noGrp="1"/>
          </p:cNvSpPr>
          <p:nvPr>
            <p:ph type="title"/>
          </p:nvPr>
        </p:nvSpPr>
        <p:spPr>
          <a:xfrm>
            <a:off x="189756" y="2636912"/>
            <a:ext cx="8280920" cy="3816424"/>
          </a:xfrm>
        </p:spPr>
        <p:txBody>
          <a:bodyPr rtlCol="0"/>
          <a:lstStyle/>
          <a:p>
            <a:pPr algn="ctr"/>
            <a:r>
              <a:rPr lang="lt-LT" b="1" dirty="0">
                <a:solidFill>
                  <a:srgbClr val="C00000"/>
                </a:solidFill>
              </a:rPr>
              <a:t>(Sėkmė – </a:t>
            </a:r>
            <a:r>
              <a:rPr lang="lt-LT" b="1">
                <a:solidFill>
                  <a:srgbClr val="C00000"/>
                </a:solidFill>
              </a:rPr>
              <a:t>tai </a:t>
            </a:r>
            <a:r>
              <a:rPr lang="lt-LT" b="1" smtClean="0">
                <a:solidFill>
                  <a:srgbClr val="C00000"/>
                </a:solidFill>
              </a:rPr>
              <a:t>kruopštaus </a:t>
            </a:r>
            <a:r>
              <a:rPr lang="lt-LT" b="1" dirty="0">
                <a:solidFill>
                  <a:srgbClr val="C00000"/>
                </a:solidFill>
              </a:rPr>
              <a:t>ir nuoseklaus darbo rezultatas)</a:t>
            </a:r>
            <a:br>
              <a:rPr lang="lt-LT" b="1" dirty="0">
                <a:solidFill>
                  <a:srgbClr val="C00000"/>
                </a:solidFill>
              </a:rPr>
            </a:br>
            <a:endParaRPr lang="lt-LT" dirty="0"/>
          </a:p>
        </p:txBody>
      </p:sp>
      <p:sp>
        <p:nvSpPr>
          <p:cNvPr id="3" name="2 teksto vietos rezervavimo ženklas"/>
          <p:cNvSpPr>
            <a:spLocks noGrp="1"/>
          </p:cNvSpPr>
          <p:nvPr>
            <p:ph type="body" idx="1"/>
          </p:nvPr>
        </p:nvSpPr>
        <p:spPr>
          <a:xfrm>
            <a:off x="812589" y="620689"/>
            <a:ext cx="7008574" cy="1728192"/>
          </a:xfrm>
        </p:spPr>
        <p:txBody>
          <a:bodyPr rtlCol="0">
            <a:normAutofit/>
          </a:bodyPr>
          <a:lstStyle/>
          <a:p>
            <a:pPr algn="ctr"/>
            <a:r>
              <a:rPr lang="lt-LT" dirty="0"/>
              <a:t>SĖKMĖS !</a:t>
            </a:r>
          </a:p>
          <a:p>
            <a:pPr algn="ctr"/>
            <a:endParaRPr lang="lt-LT" dirty="0"/>
          </a:p>
          <a:p>
            <a:pPr rtl="0"/>
            <a:endParaRPr lang="lt-LT"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a:buNone/>
            </a:pPr>
            <a:r>
              <a:rPr lang="lt-LT" sz="4000" b="1" dirty="0" smtClean="0"/>
              <a:t>2023 </a:t>
            </a:r>
            <a:r>
              <a:rPr lang="lt-LT" sz="4000" b="1" dirty="0"/>
              <a:t>M. be lietuvių kalbos ir literatūros brandos egzamino, gali rinktis ir laikyti ne daugiau kaip šešių dalykų brandos egzaminus ir brandos darbą. </a:t>
            </a:r>
          </a:p>
          <a:p>
            <a:endParaRPr lang="lt-LT" dirty="0"/>
          </a:p>
        </p:txBody>
      </p:sp>
    </p:spTree>
    <p:extLst>
      <p:ext uri="{BB962C8B-B14F-4D97-AF65-F5344CB8AC3E}">
        <p14:creationId xmlns:p14="http://schemas.microsoft.com/office/powerpoint/2010/main" val="24457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r>
              <a:rPr lang="lt-LT" sz="3200" b="1" dirty="0"/>
              <a:t>Brandos darbą IV gimnazijos klasės mokinys pasirenka iki einamųjų mokslo metų rugsėjo </a:t>
            </a:r>
            <a:r>
              <a:rPr lang="lt-LT" sz="3200" b="1" dirty="0" smtClean="0"/>
              <a:t>25 dienos. Brandos </a:t>
            </a:r>
            <a:r>
              <a:rPr lang="lt-LT" sz="3200" b="1" dirty="0"/>
              <a:t>darbą IV gimnazijos klasės mokinys atlieka nuo einamųjų mokslo metų spalio 1 </a:t>
            </a:r>
            <a:r>
              <a:rPr lang="lt-LT" sz="3200" b="1" dirty="0" smtClean="0"/>
              <a:t>dienos </a:t>
            </a:r>
            <a:r>
              <a:rPr lang="lt-LT" sz="3200" b="1" dirty="0"/>
              <a:t>toje mokykloje, kurios IV </a:t>
            </a:r>
            <a:r>
              <a:rPr lang="lt-LT" sz="3200" b="1" dirty="0" smtClean="0"/>
              <a:t>gimnazijos </a:t>
            </a:r>
            <a:r>
              <a:rPr lang="lt-LT" sz="3200" b="1" dirty="0"/>
              <a:t>klasių mokiniai pasirinko laikyti brandos darbą. Brandos darbas vertinamas brandos darbo vertinimo centre.</a:t>
            </a:r>
          </a:p>
          <a:p>
            <a:endParaRPr lang="lt-LT" dirty="0"/>
          </a:p>
        </p:txBody>
      </p:sp>
    </p:spTree>
    <p:extLst>
      <p:ext uri="{BB962C8B-B14F-4D97-AF65-F5344CB8AC3E}">
        <p14:creationId xmlns:p14="http://schemas.microsoft.com/office/powerpoint/2010/main" val="47003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909836" y="857233"/>
            <a:ext cx="10873208" cy="5884135"/>
          </a:xfrm>
        </p:spPr>
        <p:txBody>
          <a:bodyPr>
            <a:normAutofit/>
          </a:bodyPr>
          <a:lstStyle/>
          <a:p>
            <a:r>
              <a:rPr lang="lt-LT" sz="3600" b="1" dirty="0" smtClean="0"/>
              <a:t>Technologijų ir menų </a:t>
            </a:r>
            <a:r>
              <a:rPr lang="lt-LT" sz="3600" b="1" dirty="0"/>
              <a:t>brandos </a:t>
            </a:r>
            <a:r>
              <a:rPr lang="lt-LT" sz="3600" b="1" dirty="0" smtClean="0"/>
              <a:t>egzaminus </a:t>
            </a:r>
            <a:r>
              <a:rPr lang="lt-LT" sz="3600" b="1" dirty="0"/>
              <a:t>gali rinktis vidurinio ugdymo programos mokinys, kuris mokosi pagal to dalyko </a:t>
            </a:r>
            <a:r>
              <a:rPr lang="lt-LT" sz="3600" b="1" dirty="0" smtClean="0"/>
              <a:t>programą. Technologijų, menų </a:t>
            </a:r>
            <a:r>
              <a:rPr lang="lt-LT" sz="3600" b="1" dirty="0"/>
              <a:t>brandos </a:t>
            </a:r>
            <a:r>
              <a:rPr lang="lt-LT" sz="3600" b="1" dirty="0" smtClean="0"/>
              <a:t>egzaminai vykdomi spalio–gegužės mėnesiais </a:t>
            </a:r>
            <a:r>
              <a:rPr lang="lt-LT" sz="3600" b="1" dirty="0"/>
              <a:t>toje mokykloje, kurios mokiniai pasirinko šį egzaminą laikyti, </a:t>
            </a:r>
            <a:r>
              <a:rPr lang="lt-LT" sz="3600" b="1" dirty="0" smtClean="0"/>
              <a:t>vertinami </a:t>
            </a:r>
            <a:r>
              <a:rPr lang="lt-LT" sz="3600" b="1" dirty="0"/>
              <a:t>brandos egzamino vertinimo centre. </a:t>
            </a:r>
          </a:p>
        </p:txBody>
      </p:sp>
    </p:spTree>
    <p:extLst>
      <p:ext uri="{BB962C8B-B14F-4D97-AF65-F5344CB8AC3E}">
        <p14:creationId xmlns:p14="http://schemas.microsoft.com/office/powerpoint/2010/main" val="352990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93812" y="404664"/>
            <a:ext cx="10945216" cy="6048672"/>
          </a:xfrm>
        </p:spPr>
        <p:txBody>
          <a:bodyPr>
            <a:normAutofit lnSpcReduction="10000"/>
          </a:bodyPr>
          <a:lstStyle/>
          <a:p>
            <a:r>
              <a:rPr lang="lt-LT" sz="3200" dirty="0"/>
              <a:t>Prašymą laikyti dalykų brandos egzaminus ir parengti brandos darbą kandidatas teikia mokyklos vadovui. Prašyme turi būti nurodomi pasirinkti egzaminai, egzaminų tipai, brandos darbas, pareiškiamas sutikimas dėl asmens duomenų tvarkymo brandos egzaminų organizavimo, pritaikymo, vykdymo, vertinimo, mokymosi rezultatų sutikrinimo, stojant į kitas mokyklas, tikslais. </a:t>
            </a:r>
            <a:endParaRPr lang="lt-LT" sz="3200" dirty="0" smtClean="0"/>
          </a:p>
          <a:p>
            <a:r>
              <a:rPr lang="lt-LT" sz="3200" dirty="0" smtClean="0"/>
              <a:t>Prašymą </a:t>
            </a:r>
            <a:r>
              <a:rPr lang="lt-LT" sz="3200" dirty="0"/>
              <a:t>iki </a:t>
            </a:r>
            <a:r>
              <a:rPr lang="lt-LT" sz="3200" dirty="0" smtClean="0"/>
              <a:t>2022 </a:t>
            </a:r>
            <a:r>
              <a:rPr lang="lt-LT" sz="3200" dirty="0" smtClean="0"/>
              <a:t>metų </a:t>
            </a:r>
            <a:r>
              <a:rPr lang="lt-LT" sz="3200" b="1" u="sng" dirty="0"/>
              <a:t>rugsėjo </a:t>
            </a:r>
            <a:r>
              <a:rPr lang="lt-LT" sz="3200" b="1" u="sng" dirty="0" smtClean="0"/>
              <a:t>25 </a:t>
            </a:r>
            <a:r>
              <a:rPr lang="lt-LT" sz="3200" b="1" u="sng" dirty="0"/>
              <a:t>dienos</a:t>
            </a:r>
            <a:r>
              <a:rPr lang="lt-LT" sz="3200" b="1" dirty="0"/>
              <a:t> dėl brandos darbo, menų ir technologijų, </a:t>
            </a:r>
            <a:endParaRPr lang="lt-LT" sz="3200" b="1" dirty="0" smtClean="0"/>
          </a:p>
          <a:p>
            <a:r>
              <a:rPr lang="lt-LT" sz="3200" b="1" dirty="0" smtClean="0"/>
              <a:t>iki </a:t>
            </a:r>
            <a:r>
              <a:rPr lang="lt-LT" sz="3200" b="1" u="sng" dirty="0" smtClean="0"/>
              <a:t>lapkričio </a:t>
            </a:r>
            <a:r>
              <a:rPr lang="lt-LT" sz="3200" b="1" u="sng" dirty="0"/>
              <a:t>24 </a:t>
            </a:r>
            <a:r>
              <a:rPr lang="lt-LT" sz="3200" b="1" dirty="0"/>
              <a:t>dienos dėl kitų brandos </a:t>
            </a:r>
            <a:r>
              <a:rPr lang="lt-LT" sz="3200" b="1" dirty="0" smtClean="0"/>
              <a:t>egzaminų pasirinkimo.</a:t>
            </a:r>
            <a:endParaRPr lang="lt-LT" sz="3200" b="1" dirty="0"/>
          </a:p>
          <a:p>
            <a:endParaRPr lang="lt-LT" dirty="0"/>
          </a:p>
        </p:txBody>
      </p:sp>
    </p:spTree>
    <p:extLst>
      <p:ext uri="{BB962C8B-B14F-4D97-AF65-F5344CB8AC3E}">
        <p14:creationId xmlns:p14="http://schemas.microsoft.com/office/powerpoint/2010/main" val="343675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93812" y="836713"/>
            <a:ext cx="9558234" cy="5403740"/>
          </a:xfrm>
        </p:spPr>
        <p:txBody>
          <a:bodyPr>
            <a:normAutofit/>
          </a:bodyPr>
          <a:lstStyle/>
          <a:p>
            <a:pPr algn="ctr"/>
            <a:r>
              <a:rPr lang="lt-LT" sz="5400" b="1" dirty="0"/>
              <a:t>Pasirinkto dalyko brandos egzamino ir jo tipo ar </a:t>
            </a:r>
            <a:r>
              <a:rPr lang="lt-LT" sz="5400" b="1" dirty="0" smtClean="0"/>
              <a:t>dalyko </a:t>
            </a:r>
            <a:r>
              <a:rPr lang="lt-LT" sz="5400" b="1" dirty="0"/>
              <a:t>brandos darbo keisti neleidžiama.</a:t>
            </a:r>
          </a:p>
        </p:txBody>
      </p:sp>
    </p:spTree>
    <p:extLst>
      <p:ext uri="{BB962C8B-B14F-4D97-AF65-F5344CB8AC3E}">
        <p14:creationId xmlns:p14="http://schemas.microsoft.com/office/powerpoint/2010/main" val="361788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05780" y="76200"/>
            <a:ext cx="11665296" cy="760512"/>
          </a:xfrm>
        </p:spPr>
        <p:txBody>
          <a:bodyPr>
            <a:noAutofit/>
          </a:bodyPr>
          <a:lstStyle/>
          <a:p>
            <a:r>
              <a:rPr lang="lt-LT" sz="3200" b="1" dirty="0"/>
              <a:t>Pasirinktus </a:t>
            </a:r>
            <a:r>
              <a:rPr lang="lt-LT" sz="3200" b="1" dirty="0" smtClean="0"/>
              <a:t>BE leidžiama </a:t>
            </a:r>
            <a:r>
              <a:rPr lang="lt-LT" sz="3200" b="1" dirty="0"/>
              <a:t>laikyti mokyklos vadovo įsakymu</a:t>
            </a:r>
          </a:p>
        </p:txBody>
      </p:sp>
      <p:sp>
        <p:nvSpPr>
          <p:cNvPr id="3" name="Turinio vietos rezervavimo ženklas 2"/>
          <p:cNvSpPr>
            <a:spLocks noGrp="1"/>
          </p:cNvSpPr>
          <p:nvPr>
            <p:ph idx="1"/>
          </p:nvPr>
        </p:nvSpPr>
        <p:spPr>
          <a:xfrm>
            <a:off x="261764" y="836712"/>
            <a:ext cx="11593288" cy="5832648"/>
          </a:xfrm>
        </p:spPr>
        <p:txBody>
          <a:bodyPr>
            <a:noAutofit/>
          </a:bodyPr>
          <a:lstStyle/>
          <a:p>
            <a:r>
              <a:rPr lang="lt-LT" sz="2800" dirty="0" smtClean="0"/>
              <a:t>17.1.1</a:t>
            </a:r>
            <a:r>
              <a:rPr lang="lt-LT" sz="2800" dirty="0"/>
              <a:t>. pasirinktus individualaus ugdymo plano brandos egzaminus, išskyrus lietuvių kalbos ir literatūros brandos egzaminą;</a:t>
            </a:r>
          </a:p>
          <a:p>
            <a:r>
              <a:rPr lang="lt-LT" sz="2800" dirty="0"/>
              <a:t>17.1.2. lietuvių kalbos ir literatūros brandos egzaminą – iki pagrindinės sesijos šio egzamino datos turinčiam išlaikytą dalyko įskaitą; </a:t>
            </a:r>
          </a:p>
          <a:p>
            <a:r>
              <a:rPr lang="lt-LT" sz="2800" dirty="0"/>
              <a:t>17.1.3. pasirinktus ne individualaus ugdymo plano brandos </a:t>
            </a:r>
            <a:r>
              <a:rPr lang="lt-LT" sz="2800" dirty="0" smtClean="0"/>
              <a:t>egzaminus </a:t>
            </a:r>
            <a:r>
              <a:rPr lang="lt-LT" sz="2800" dirty="0"/>
              <a:t>ir mokyklinius menų ir technologijų brandos egzaminus;</a:t>
            </a:r>
          </a:p>
          <a:p>
            <a:r>
              <a:rPr lang="lt-LT" sz="2800" dirty="0"/>
              <a:t>17.2. mokiniui rengti individualaus ugdymo plano pasirinkto dalyko brandos darbą; </a:t>
            </a:r>
          </a:p>
        </p:txBody>
      </p:sp>
    </p:spTree>
    <p:extLst>
      <p:ext uri="{BB962C8B-B14F-4D97-AF65-F5344CB8AC3E}">
        <p14:creationId xmlns:p14="http://schemas.microsoft.com/office/powerpoint/2010/main" val="333438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nygos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07_TF02787940_TF02787940" id="{9B793DA9-46A1-44CF-B5A1-769C9E5E970C}" vid="{80121DA7-4DDD-4E46-873B-00D10F610D80}"/>
    </a:ext>
  </a:extLst>
</a:theme>
</file>

<file path=ppt/theme/theme2.xml><?xml version="1.0" encoding="utf-8"?>
<a:theme xmlns:a="http://schemas.openxmlformats.org/drawingml/2006/main" name="„Office“ tema">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ema">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2006/metadata/properties"/>
    <ds:schemaRef ds:uri="4873beb7-5857-4685-be1f-d57550cc96cc"/>
    <ds:schemaRef ds:uri="http://schemas.microsoft.com/office/2006/documentManagement/types"/>
    <ds:schemaRef ds:uri="http://purl.org/dc/term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Pateiktis su mėlynomis knygomis (plačiaekranė)</Template>
  <TotalTime>0</TotalTime>
  <Words>937</Words>
  <Application>Microsoft Office PowerPoint</Application>
  <PresentationFormat>Pasirinktinai</PresentationFormat>
  <Paragraphs>104</Paragraphs>
  <Slides>33</Slides>
  <Notes>2</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33</vt:i4>
      </vt:variant>
    </vt:vector>
  </HeadingPairs>
  <TitlesOfParts>
    <vt:vector size="37" baseType="lpstr">
      <vt:lpstr>Arial</vt:lpstr>
      <vt:lpstr>Century Gothic</vt:lpstr>
      <vt:lpstr>Times New Roman</vt:lpstr>
      <vt:lpstr>Knygos 16 x 9</vt:lpstr>
      <vt:lpstr>2022-2023 m.m. brandos egzaminai</vt:lpstr>
      <vt:lpstr>„PowerPoint“ pateiktis</vt:lpstr>
      <vt:lpstr>„PowerPoint“ pateiktis</vt:lpstr>
      <vt:lpstr>„PowerPoint“ pateiktis</vt:lpstr>
      <vt:lpstr>„PowerPoint“ pateiktis</vt:lpstr>
      <vt:lpstr>„PowerPoint“ pateiktis</vt:lpstr>
      <vt:lpstr>„PowerPoint“ pateiktis</vt:lpstr>
      <vt:lpstr>„PowerPoint“ pateiktis</vt:lpstr>
      <vt:lpstr>Pasirinktus BE leidžiama laikyti mokyklos vadovo įsakymu</vt:lpstr>
      <vt:lpstr>„PowerPoint“ pateiktis</vt:lpstr>
      <vt:lpstr>Mokinys nuo brandos egzaminų atleidžiamas mokyklos vadovo įsakymu, jeigu: </vt:lpstr>
      <vt:lpstr>„PowerPoint“ pateiktis</vt:lpstr>
      <vt:lpstr>BRANDOS EGZAMINO ATIDĖJIMAS. EGZAMINO DALIŲ LAIKYMAS</vt:lpstr>
      <vt:lpstr>REIKALAVIMAI KANDIDATAMS</vt:lpstr>
      <vt:lpstr>„PowerPoint“ pateiktis</vt:lpstr>
      <vt:lpstr>„PowerPoint“ pateiktis</vt:lpstr>
      <vt:lpstr>„PowerPoint“ pateiktis</vt:lpstr>
      <vt:lpstr>„PowerPoint“ pateiktis</vt:lpstr>
      <vt:lpstr>„PowerPoint“ pateiktis</vt:lpstr>
      <vt:lpstr>„PowerPoint“ pateiktis</vt:lpstr>
      <vt:lpstr>BRANDOS EGZAMINŲ DARBŲ VERTINIMAS</vt:lpstr>
      <vt:lpstr>Rezultatų skelbimas</vt:lpstr>
      <vt:lpstr>APELIACIJOS DĖL VALSTYBINIŲ BRANDOS EGZAMINŲ VERTINIMŲ </vt:lpstr>
      <vt:lpstr>„PowerPoint“ pateiktis</vt:lpstr>
      <vt:lpstr>APELIACIJOS DĖL MOKYKLINIŲ BRANDOS EGZAMINŲ VERTINIMŲ</vt:lpstr>
      <vt:lpstr>„PowerPoint“ pateiktis</vt:lpstr>
      <vt:lpstr>„PowerPoint“ pateiktis</vt:lpstr>
      <vt:lpstr> ATSAKOMYBĖ </vt:lpstr>
      <vt:lpstr>„PowerPoint“ pateiktis</vt:lpstr>
      <vt:lpstr>Kriterinis valstybinių brandos egzaminų vertinimas</vt:lpstr>
      <vt:lpstr>Valstybinių brandos egzaminų vertinimo skalė (išskyrus užsienio kalbas)</vt:lpstr>
      <vt:lpstr>Valstybinio užsienio (anglų, prancūzų, rusų, vokiečių) brandos egzamino vertinimo skalė</vt:lpstr>
      <vt:lpstr>(Sėkmė – tai kruopštaus ir nuoseklaus darbo rezultatas)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2018-09-14T05:52:04Z</dcterms:created>
  <dcterms:modified xsi:type="dcterms:W3CDTF">2022-09-19T12:46:18Z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